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59.xml" ContentType="application/vnd.openxmlformats-officedocument.presentationml.notesSlide+xml"/>
  <Override PartName="/ppt/diagrams/quickStyle5.xml" ContentType="application/vnd.openxmlformats-officedocument.drawingml.diagramStyl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theme/themeOverride2.xml" ContentType="application/vnd.openxmlformats-officedocument.themeOverr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1"/>
  </p:sldMasterIdLst>
  <p:notesMasterIdLst>
    <p:notesMasterId r:id="rId120"/>
  </p:notesMasterIdLst>
  <p:handoutMasterIdLst>
    <p:handoutMasterId r:id="rId121"/>
  </p:handoutMasterIdLst>
  <p:sldIdLst>
    <p:sldId id="260" r:id="rId2"/>
    <p:sldId id="662" r:id="rId3"/>
    <p:sldId id="655" r:id="rId4"/>
    <p:sldId id="653" r:id="rId5"/>
    <p:sldId id="657" r:id="rId6"/>
    <p:sldId id="435" r:id="rId7"/>
    <p:sldId id="758" r:id="rId8"/>
    <p:sldId id="708" r:id="rId9"/>
    <p:sldId id="710" r:id="rId10"/>
    <p:sldId id="635" r:id="rId11"/>
    <p:sldId id="717" r:id="rId12"/>
    <p:sldId id="645" r:id="rId13"/>
    <p:sldId id="813" r:id="rId14"/>
    <p:sldId id="765" r:id="rId15"/>
    <p:sldId id="766" r:id="rId16"/>
    <p:sldId id="722" r:id="rId17"/>
    <p:sldId id="725" r:id="rId18"/>
    <p:sldId id="759" r:id="rId19"/>
    <p:sldId id="730" r:id="rId20"/>
    <p:sldId id="643" r:id="rId21"/>
    <p:sldId id="711" r:id="rId22"/>
    <p:sldId id="723" r:id="rId23"/>
    <p:sldId id="724" r:id="rId24"/>
    <p:sldId id="636" r:id="rId25"/>
    <p:sldId id="712" r:id="rId26"/>
    <p:sldId id="771" r:id="rId27"/>
    <p:sldId id="780" r:id="rId28"/>
    <p:sldId id="731" r:id="rId29"/>
    <p:sldId id="776" r:id="rId30"/>
    <p:sldId id="772" r:id="rId31"/>
    <p:sldId id="773" r:id="rId32"/>
    <p:sldId id="774" r:id="rId33"/>
    <p:sldId id="781" r:id="rId34"/>
    <p:sldId id="782" r:id="rId35"/>
    <p:sldId id="775" r:id="rId36"/>
    <p:sldId id="814" r:id="rId37"/>
    <p:sldId id="792" r:id="rId38"/>
    <p:sldId id="734" r:id="rId39"/>
    <p:sldId id="769" r:id="rId40"/>
    <p:sldId id="793" r:id="rId41"/>
    <p:sldId id="733" r:id="rId42"/>
    <p:sldId id="794" r:id="rId43"/>
    <p:sldId id="798" r:id="rId44"/>
    <p:sldId id="783" r:id="rId45"/>
    <p:sldId id="784" r:id="rId46"/>
    <p:sldId id="785" r:id="rId47"/>
    <p:sldId id="788" r:id="rId48"/>
    <p:sldId id="789" r:id="rId49"/>
    <p:sldId id="790" r:id="rId50"/>
    <p:sldId id="791" r:id="rId51"/>
    <p:sldId id="786" r:id="rId52"/>
    <p:sldId id="796" r:id="rId53"/>
    <p:sldId id="797" r:id="rId54"/>
    <p:sldId id="799" r:id="rId55"/>
    <p:sldId id="779" r:id="rId56"/>
    <p:sldId id="747" r:id="rId57"/>
    <p:sldId id="795" r:id="rId58"/>
    <p:sldId id="777" r:id="rId59"/>
    <p:sldId id="778" r:id="rId60"/>
    <p:sldId id="737" r:id="rId61"/>
    <p:sldId id="800" r:id="rId62"/>
    <p:sldId id="738" r:id="rId63"/>
    <p:sldId id="739" r:id="rId64"/>
    <p:sldId id="740" r:id="rId65"/>
    <p:sldId id="801" r:id="rId66"/>
    <p:sldId id="803" r:id="rId67"/>
    <p:sldId id="462" r:id="rId68"/>
    <p:sldId id="804" r:id="rId69"/>
    <p:sldId id="805" r:id="rId70"/>
    <p:sldId id="807" r:id="rId71"/>
    <p:sldId id="808" r:id="rId72"/>
    <p:sldId id="464" r:id="rId73"/>
    <p:sldId id="802" r:id="rId74"/>
    <p:sldId id="809" r:id="rId75"/>
    <p:sldId id="812" r:id="rId76"/>
    <p:sldId id="456" r:id="rId77"/>
    <p:sldId id="609" r:id="rId78"/>
    <p:sldId id="608" r:id="rId79"/>
    <p:sldId id="569" r:id="rId80"/>
    <p:sldId id="625" r:id="rId81"/>
    <p:sldId id="468" r:id="rId82"/>
    <p:sldId id="811" r:id="rId83"/>
    <p:sldId id="469" r:id="rId84"/>
    <p:sldId id="553" r:id="rId85"/>
    <p:sldId id="484" r:id="rId86"/>
    <p:sldId id="701" r:id="rId87"/>
    <p:sldId id="702" r:id="rId88"/>
    <p:sldId id="494" r:id="rId89"/>
    <p:sldId id="496" r:id="rId90"/>
    <p:sldId id="500" r:id="rId91"/>
    <p:sldId id="501" r:id="rId92"/>
    <p:sldId id="503" r:id="rId93"/>
    <p:sldId id="502" r:id="rId94"/>
    <p:sldId id="505" r:id="rId95"/>
    <p:sldId id="506" r:id="rId96"/>
    <p:sldId id="509" r:id="rId97"/>
    <p:sldId id="419" r:id="rId98"/>
    <p:sldId id="508" r:id="rId99"/>
    <p:sldId id="751" r:id="rId100"/>
    <p:sldId id="275" r:id="rId101"/>
    <p:sldId id="593" r:id="rId102"/>
    <p:sldId id="748" r:id="rId103"/>
    <p:sldId id="749" r:id="rId104"/>
    <p:sldId id="750" r:id="rId105"/>
    <p:sldId id="752" r:id="rId106"/>
    <p:sldId id="627" r:id="rId107"/>
    <p:sldId id="757" r:id="rId108"/>
    <p:sldId id="529" r:id="rId109"/>
    <p:sldId id="753" r:id="rId110"/>
    <p:sldId id="754" r:id="rId111"/>
    <p:sldId id="656" r:id="rId112"/>
    <p:sldId id="755" r:id="rId113"/>
    <p:sldId id="756" r:id="rId114"/>
    <p:sldId id="632" r:id="rId115"/>
    <p:sldId id="815" r:id="rId116"/>
    <p:sldId id="816" r:id="rId117"/>
    <p:sldId id="817" r:id="rId118"/>
    <p:sldId id="700" r:id="rId119"/>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FCC00"/>
    <a:srgbClr val="FF9900"/>
    <a:srgbClr val="FF9933"/>
    <a:srgbClr val="CC6600"/>
    <a:srgbClr val="FF6600"/>
    <a:srgbClr val="F1E842"/>
    <a:srgbClr val="F1E878"/>
    <a:srgbClr val="F4E9AE"/>
    <a:srgbClr val="00BAE4"/>
    <a:srgbClr val="F8F1B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40708" autoAdjust="0"/>
    <p:restoredTop sz="76592" autoAdjust="0"/>
  </p:normalViewPr>
  <p:slideViewPr>
    <p:cSldViewPr snapToObjects="1">
      <p:cViewPr>
        <p:scale>
          <a:sx n="50" d="100"/>
          <a:sy n="50" d="100"/>
        </p:scale>
        <p:origin x="-686" y="134"/>
      </p:cViewPr>
      <p:guideLst>
        <p:guide orient="horz" pos="2160"/>
        <p:guide pos="2880"/>
      </p:guideLst>
    </p:cSldViewPr>
  </p:slideViewPr>
  <p:outlineViewPr>
    <p:cViewPr>
      <p:scale>
        <a:sx n="33" d="100"/>
        <a:sy n="33" d="100"/>
      </p:scale>
      <p:origin x="0" y="9184"/>
    </p:cViewPr>
  </p:outlineViewPr>
  <p:notesTextViewPr>
    <p:cViewPr>
      <p:scale>
        <a:sx n="100" d="100"/>
        <a:sy n="100" d="100"/>
      </p:scale>
      <p:origin x="0" y="0"/>
    </p:cViewPr>
  </p:notesTextViewPr>
  <p:sorterViewPr>
    <p:cViewPr>
      <p:scale>
        <a:sx n="75" d="100"/>
        <a:sy n="75" d="100"/>
      </p:scale>
      <p:origin x="0" y="12592"/>
    </p:cViewPr>
  </p:sorterViewPr>
  <p:notesViewPr>
    <p:cSldViewPr snapToObjects="1">
      <p:cViewPr>
        <p:scale>
          <a:sx n="150" d="100"/>
          <a:sy n="150" d="100"/>
        </p:scale>
        <p:origin x="-576" y="56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_rels/data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diagrams/_rels/data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image" Target="../media/image22.png"/><Relationship Id="rId5" Type="http://schemas.openxmlformats.org/officeDocument/2006/relationships/image" Target="../media/image26.jpeg"/><Relationship Id="rId4" Type="http://schemas.openxmlformats.org/officeDocument/2006/relationships/image" Target="../media/image25.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01.jpeg"/><Relationship Id="rId1" Type="http://schemas.openxmlformats.org/officeDocument/2006/relationships/image" Target="../media/image191.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image" Target="../media/image231.png"/><Relationship Id="rId1" Type="http://schemas.openxmlformats.org/officeDocument/2006/relationships/image" Target="../media/image221.png"/><Relationship Id="rId5" Type="http://schemas.openxmlformats.org/officeDocument/2006/relationships/image" Target="../media/image261.jpeg"/><Relationship Id="rId4" Type="http://schemas.openxmlformats.org/officeDocument/2006/relationships/image" Target="../media/image25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50DF89-7EEE-42CD-B693-7B4769F2F3FC}" type="doc">
      <dgm:prSet loTypeId="urn:microsoft.com/office/officeart/2005/8/layout/hProcess9" loCatId="process" qsTypeId="urn:microsoft.com/office/officeart/2005/8/quickstyle/simple2" qsCatId="simple" csTypeId="urn:microsoft.com/office/officeart/2005/8/colors/accent1_2" csCatId="accent1" phldr="1"/>
      <dgm:spPr/>
    </dgm:pt>
    <dgm:pt modelId="{27060240-7263-49AE-AE47-BC4DCB8BA402}">
      <dgm:prSet phldrT="[Text]"/>
      <dgm:spPr/>
      <dgm:t>
        <a:bodyPr/>
        <a:lstStyle/>
        <a:p>
          <a:r>
            <a:rPr lang="en-US" dirty="0" smtClean="0"/>
            <a:t>Understand</a:t>
          </a:r>
        </a:p>
        <a:p>
          <a:r>
            <a:rPr lang="en-US" dirty="0" smtClean="0"/>
            <a:t>the</a:t>
          </a:r>
        </a:p>
        <a:p>
          <a:r>
            <a:rPr lang="en-US" b="1" dirty="0" smtClean="0"/>
            <a:t>Causes and Impact</a:t>
          </a:r>
        </a:p>
        <a:p>
          <a:r>
            <a:rPr lang="en-US" b="1" dirty="0" smtClean="0"/>
            <a:t>of</a:t>
          </a:r>
        </a:p>
        <a:p>
          <a:r>
            <a:rPr lang="en-US" b="1" dirty="0" smtClean="0"/>
            <a:t>Disasters</a:t>
          </a:r>
          <a:endParaRPr lang="en-US" b="1" dirty="0"/>
        </a:p>
      </dgm:t>
    </dgm:pt>
    <dgm:pt modelId="{D1538C12-4079-4023-9A7B-54F0D4550F44}" type="parTrans" cxnId="{30286692-E974-47EA-8EDE-26F1A75E6E8A}">
      <dgm:prSet/>
      <dgm:spPr/>
      <dgm:t>
        <a:bodyPr/>
        <a:lstStyle/>
        <a:p>
          <a:endParaRPr lang="en-US"/>
        </a:p>
      </dgm:t>
    </dgm:pt>
    <dgm:pt modelId="{D1A530FF-5B8F-436B-A95D-AD2E0916FACD}" type="sibTrans" cxnId="{30286692-E974-47EA-8EDE-26F1A75E6E8A}">
      <dgm:prSet/>
      <dgm:spPr/>
      <dgm:t>
        <a:bodyPr/>
        <a:lstStyle/>
        <a:p>
          <a:endParaRPr lang="en-US"/>
        </a:p>
      </dgm:t>
    </dgm:pt>
    <dgm:pt modelId="{87BEFE4F-D947-4883-B7F8-738463814308}">
      <dgm:prSet phldrT="[Text]"/>
      <dgm:spPr/>
      <dgm:t>
        <a:bodyPr/>
        <a:lstStyle/>
        <a:p>
          <a:r>
            <a:rPr lang="en-US" dirty="0" smtClean="0"/>
            <a:t>Understand</a:t>
          </a:r>
        </a:p>
        <a:p>
          <a:r>
            <a:rPr lang="en-US" dirty="0" smtClean="0"/>
            <a:t>How to create a family preparedness plan</a:t>
          </a:r>
          <a:endParaRPr lang="en-US" b="1" dirty="0"/>
        </a:p>
      </dgm:t>
    </dgm:pt>
    <dgm:pt modelId="{3771C4C3-2D57-4017-AEE2-C6086B8951B4}" type="parTrans" cxnId="{AF3C9E81-7BB6-459F-918E-7D5007AF5AF7}">
      <dgm:prSet/>
      <dgm:spPr/>
      <dgm:t>
        <a:bodyPr/>
        <a:lstStyle/>
        <a:p>
          <a:endParaRPr lang="en-US"/>
        </a:p>
      </dgm:t>
    </dgm:pt>
    <dgm:pt modelId="{A1C978DA-F363-4686-AE9F-7F7886DDE8C1}" type="sibTrans" cxnId="{AF3C9E81-7BB6-459F-918E-7D5007AF5AF7}">
      <dgm:prSet/>
      <dgm:spPr/>
      <dgm:t>
        <a:bodyPr/>
        <a:lstStyle/>
        <a:p>
          <a:endParaRPr lang="en-US"/>
        </a:p>
      </dgm:t>
    </dgm:pt>
    <dgm:pt modelId="{6446758B-A020-4AC8-AD56-81ACBFDBC31C}">
      <dgm:prSet phldrT="[Text]"/>
      <dgm:spPr/>
      <dgm:t>
        <a:bodyPr/>
        <a:lstStyle/>
        <a:p>
          <a:r>
            <a:rPr lang="en-US" dirty="0" smtClean="0"/>
            <a:t>Understand</a:t>
          </a:r>
        </a:p>
        <a:p>
          <a:r>
            <a:rPr lang="en-US" dirty="0" smtClean="0"/>
            <a:t>the</a:t>
          </a:r>
        </a:p>
        <a:p>
          <a:r>
            <a:rPr lang="en-US" b="1" dirty="0" smtClean="0"/>
            <a:t>Basics of Survival</a:t>
          </a:r>
          <a:endParaRPr lang="en-US" b="1" dirty="0"/>
        </a:p>
      </dgm:t>
    </dgm:pt>
    <dgm:pt modelId="{F36D5FC3-BE2A-48E1-857D-A4F4071D27CE}" type="parTrans" cxnId="{6E585151-D08F-4A4B-8E89-130DB24F087F}">
      <dgm:prSet/>
      <dgm:spPr/>
      <dgm:t>
        <a:bodyPr/>
        <a:lstStyle/>
        <a:p>
          <a:endParaRPr lang="en-US"/>
        </a:p>
      </dgm:t>
    </dgm:pt>
    <dgm:pt modelId="{4F9F1EAE-3941-4D8B-9EFF-8ED5076166D9}" type="sibTrans" cxnId="{6E585151-D08F-4A4B-8E89-130DB24F087F}">
      <dgm:prSet/>
      <dgm:spPr/>
      <dgm:t>
        <a:bodyPr/>
        <a:lstStyle/>
        <a:p>
          <a:endParaRPr lang="en-US"/>
        </a:p>
      </dgm:t>
    </dgm:pt>
    <dgm:pt modelId="{1B2A4066-F510-489C-8342-15465F0536D2}">
      <dgm:prSet/>
      <dgm:spPr/>
      <dgm:t>
        <a:bodyPr/>
        <a:lstStyle/>
        <a:p>
          <a:r>
            <a:rPr lang="en-US" dirty="0" smtClean="0"/>
            <a:t>Understand</a:t>
          </a:r>
        </a:p>
        <a:p>
          <a:r>
            <a:rPr lang="en-US" dirty="0" smtClean="0"/>
            <a:t>the</a:t>
          </a:r>
        </a:p>
        <a:p>
          <a:r>
            <a:rPr lang="en-US" b="1" dirty="0" smtClean="0"/>
            <a:t>Basics of Disaster Response</a:t>
          </a:r>
          <a:endParaRPr lang="en-US" b="1" dirty="0"/>
        </a:p>
      </dgm:t>
    </dgm:pt>
    <dgm:pt modelId="{D219C7A8-B16C-418C-90F2-5573D34B53B4}" type="parTrans" cxnId="{221B24FA-201F-48E4-A20B-F23301EBC59A}">
      <dgm:prSet/>
      <dgm:spPr/>
      <dgm:t>
        <a:bodyPr/>
        <a:lstStyle/>
        <a:p>
          <a:endParaRPr lang="en-US"/>
        </a:p>
      </dgm:t>
    </dgm:pt>
    <dgm:pt modelId="{FA4548A7-AFFB-4FF6-ACB7-2CFB60FDF292}" type="sibTrans" cxnId="{221B24FA-201F-48E4-A20B-F23301EBC59A}">
      <dgm:prSet/>
      <dgm:spPr/>
      <dgm:t>
        <a:bodyPr/>
        <a:lstStyle/>
        <a:p>
          <a:endParaRPr lang="en-US"/>
        </a:p>
      </dgm:t>
    </dgm:pt>
    <dgm:pt modelId="{4E5EC35E-E268-432C-9D99-704713232242}">
      <dgm:prSet custT="1"/>
      <dgm:spPr/>
      <dgm:t>
        <a:bodyPr/>
        <a:lstStyle/>
        <a:p>
          <a:r>
            <a:rPr lang="en-US" sz="1800" b="1" dirty="0" smtClean="0"/>
            <a:t>Be Prepared for Disasters as an individual/family</a:t>
          </a:r>
          <a:endParaRPr lang="en-US" sz="1800" b="1" dirty="0"/>
        </a:p>
      </dgm:t>
    </dgm:pt>
    <dgm:pt modelId="{4CF98705-32DA-4B40-81D5-93D99B23A2CE}" type="parTrans" cxnId="{AB1F0865-352D-4E09-A28B-77307611A755}">
      <dgm:prSet/>
      <dgm:spPr/>
      <dgm:t>
        <a:bodyPr/>
        <a:lstStyle/>
        <a:p>
          <a:endParaRPr lang="en-US"/>
        </a:p>
      </dgm:t>
    </dgm:pt>
    <dgm:pt modelId="{75145AE7-1919-4ACE-9A24-0CEC8B8B2278}" type="sibTrans" cxnId="{AB1F0865-352D-4E09-A28B-77307611A755}">
      <dgm:prSet/>
      <dgm:spPr/>
      <dgm:t>
        <a:bodyPr/>
        <a:lstStyle/>
        <a:p>
          <a:endParaRPr lang="en-US"/>
        </a:p>
      </dgm:t>
    </dgm:pt>
    <dgm:pt modelId="{50A4F22C-882E-426F-8BBF-5C788EEEB0EB}" type="pres">
      <dgm:prSet presAssocID="{0E50DF89-7EEE-42CD-B693-7B4769F2F3FC}" presName="CompostProcess" presStyleCnt="0">
        <dgm:presLayoutVars>
          <dgm:dir/>
          <dgm:resizeHandles val="exact"/>
        </dgm:presLayoutVars>
      </dgm:prSet>
      <dgm:spPr/>
    </dgm:pt>
    <dgm:pt modelId="{6BDAB013-C813-4BD1-BF4D-B0CBB1A11C69}" type="pres">
      <dgm:prSet presAssocID="{0E50DF89-7EEE-42CD-B693-7B4769F2F3FC}" presName="arrow" presStyleLbl="bgShp" presStyleIdx="0" presStyleCnt="1" custScaleX="117647"/>
      <dgm:spPr/>
    </dgm:pt>
    <dgm:pt modelId="{E690E39A-2C8C-4DFE-9D34-ED4D21CC8FFD}" type="pres">
      <dgm:prSet presAssocID="{0E50DF89-7EEE-42CD-B693-7B4769F2F3FC}" presName="linearProcess" presStyleCnt="0"/>
      <dgm:spPr/>
    </dgm:pt>
    <dgm:pt modelId="{862DEC8E-B31E-4447-843B-B76C45343150}" type="pres">
      <dgm:prSet presAssocID="{27060240-7263-49AE-AE47-BC4DCB8BA402}" presName="textNode" presStyleLbl="node1" presStyleIdx="0" presStyleCnt="5">
        <dgm:presLayoutVars>
          <dgm:bulletEnabled val="1"/>
        </dgm:presLayoutVars>
      </dgm:prSet>
      <dgm:spPr/>
      <dgm:t>
        <a:bodyPr/>
        <a:lstStyle/>
        <a:p>
          <a:endParaRPr lang="en-US"/>
        </a:p>
      </dgm:t>
    </dgm:pt>
    <dgm:pt modelId="{DF5BB825-8A3C-429E-89B2-79AF9814181A}" type="pres">
      <dgm:prSet presAssocID="{D1A530FF-5B8F-436B-A95D-AD2E0916FACD}" presName="sibTrans" presStyleCnt="0"/>
      <dgm:spPr/>
    </dgm:pt>
    <dgm:pt modelId="{19A644E2-334E-4B3D-B585-4C024ADE6F24}" type="pres">
      <dgm:prSet presAssocID="{87BEFE4F-D947-4883-B7F8-738463814308}" presName="textNode" presStyleLbl="node1" presStyleIdx="1" presStyleCnt="5">
        <dgm:presLayoutVars>
          <dgm:bulletEnabled val="1"/>
        </dgm:presLayoutVars>
      </dgm:prSet>
      <dgm:spPr/>
      <dgm:t>
        <a:bodyPr/>
        <a:lstStyle/>
        <a:p>
          <a:endParaRPr lang="en-US"/>
        </a:p>
      </dgm:t>
    </dgm:pt>
    <dgm:pt modelId="{2D6C08CB-F9B5-44AF-93A0-130662783103}" type="pres">
      <dgm:prSet presAssocID="{A1C978DA-F363-4686-AE9F-7F7886DDE8C1}" presName="sibTrans" presStyleCnt="0"/>
      <dgm:spPr/>
    </dgm:pt>
    <dgm:pt modelId="{42E8798F-F5D0-4ACE-ACA2-77ED924015F5}" type="pres">
      <dgm:prSet presAssocID="{6446758B-A020-4AC8-AD56-81ACBFDBC31C}" presName="textNode" presStyleLbl="node1" presStyleIdx="2" presStyleCnt="5">
        <dgm:presLayoutVars>
          <dgm:bulletEnabled val="1"/>
        </dgm:presLayoutVars>
      </dgm:prSet>
      <dgm:spPr/>
      <dgm:t>
        <a:bodyPr/>
        <a:lstStyle/>
        <a:p>
          <a:endParaRPr lang="en-US"/>
        </a:p>
      </dgm:t>
    </dgm:pt>
    <dgm:pt modelId="{E76F6D45-677C-456F-AD73-068C8EDDB8F0}" type="pres">
      <dgm:prSet presAssocID="{4F9F1EAE-3941-4D8B-9EFF-8ED5076166D9}" presName="sibTrans" presStyleCnt="0"/>
      <dgm:spPr/>
    </dgm:pt>
    <dgm:pt modelId="{075922F2-EAFF-4549-AF74-0D0CEA50A1C4}" type="pres">
      <dgm:prSet presAssocID="{1B2A4066-F510-489C-8342-15465F0536D2}" presName="textNode" presStyleLbl="node1" presStyleIdx="3" presStyleCnt="5">
        <dgm:presLayoutVars>
          <dgm:bulletEnabled val="1"/>
        </dgm:presLayoutVars>
      </dgm:prSet>
      <dgm:spPr/>
      <dgm:t>
        <a:bodyPr/>
        <a:lstStyle/>
        <a:p>
          <a:endParaRPr lang="en-US"/>
        </a:p>
      </dgm:t>
    </dgm:pt>
    <dgm:pt modelId="{6C34395E-AEDC-494B-A731-F998FD98C361}" type="pres">
      <dgm:prSet presAssocID="{FA4548A7-AFFB-4FF6-ACB7-2CFB60FDF292}" presName="sibTrans" presStyleCnt="0"/>
      <dgm:spPr/>
    </dgm:pt>
    <dgm:pt modelId="{342FA650-78EF-4CC9-BD45-3AE684FA4771}" type="pres">
      <dgm:prSet presAssocID="{4E5EC35E-E268-432C-9D99-704713232242}" presName="textNode" presStyleLbl="node1" presStyleIdx="4" presStyleCnt="5">
        <dgm:presLayoutVars>
          <dgm:bulletEnabled val="1"/>
        </dgm:presLayoutVars>
      </dgm:prSet>
      <dgm:spPr/>
      <dgm:t>
        <a:bodyPr/>
        <a:lstStyle/>
        <a:p>
          <a:endParaRPr lang="en-US"/>
        </a:p>
      </dgm:t>
    </dgm:pt>
  </dgm:ptLst>
  <dgm:cxnLst>
    <dgm:cxn modelId="{221B24FA-201F-48E4-A20B-F23301EBC59A}" srcId="{0E50DF89-7EEE-42CD-B693-7B4769F2F3FC}" destId="{1B2A4066-F510-489C-8342-15465F0536D2}" srcOrd="3" destOrd="0" parTransId="{D219C7A8-B16C-418C-90F2-5573D34B53B4}" sibTransId="{FA4548A7-AFFB-4FF6-ACB7-2CFB60FDF292}"/>
    <dgm:cxn modelId="{AF3C9E81-7BB6-459F-918E-7D5007AF5AF7}" srcId="{0E50DF89-7EEE-42CD-B693-7B4769F2F3FC}" destId="{87BEFE4F-D947-4883-B7F8-738463814308}" srcOrd="1" destOrd="0" parTransId="{3771C4C3-2D57-4017-AEE2-C6086B8951B4}" sibTransId="{A1C978DA-F363-4686-AE9F-7F7886DDE8C1}"/>
    <dgm:cxn modelId="{20E45536-03BF-2F40-B301-FF0DF7B62D41}" type="presOf" srcId="{6446758B-A020-4AC8-AD56-81ACBFDBC31C}" destId="{42E8798F-F5D0-4ACE-ACA2-77ED924015F5}" srcOrd="0" destOrd="0" presId="urn:microsoft.com/office/officeart/2005/8/layout/hProcess9"/>
    <dgm:cxn modelId="{E342F5E5-A0B6-8244-91B8-339E9B6A570F}" type="presOf" srcId="{1B2A4066-F510-489C-8342-15465F0536D2}" destId="{075922F2-EAFF-4549-AF74-0D0CEA50A1C4}" srcOrd="0" destOrd="0" presId="urn:microsoft.com/office/officeart/2005/8/layout/hProcess9"/>
    <dgm:cxn modelId="{AB1F0865-352D-4E09-A28B-77307611A755}" srcId="{0E50DF89-7EEE-42CD-B693-7B4769F2F3FC}" destId="{4E5EC35E-E268-432C-9D99-704713232242}" srcOrd="4" destOrd="0" parTransId="{4CF98705-32DA-4B40-81D5-93D99B23A2CE}" sibTransId="{75145AE7-1919-4ACE-9A24-0CEC8B8B2278}"/>
    <dgm:cxn modelId="{C6D4DF58-9B8B-5444-B19C-FE78F12F9B1F}" type="presOf" srcId="{0E50DF89-7EEE-42CD-B693-7B4769F2F3FC}" destId="{50A4F22C-882E-426F-8BBF-5C788EEEB0EB}" srcOrd="0" destOrd="0" presId="urn:microsoft.com/office/officeart/2005/8/layout/hProcess9"/>
    <dgm:cxn modelId="{4F3415AE-9921-9841-95C4-B2974DB113FF}" type="presOf" srcId="{87BEFE4F-D947-4883-B7F8-738463814308}" destId="{19A644E2-334E-4B3D-B585-4C024ADE6F24}" srcOrd="0" destOrd="0" presId="urn:microsoft.com/office/officeart/2005/8/layout/hProcess9"/>
    <dgm:cxn modelId="{30286692-E974-47EA-8EDE-26F1A75E6E8A}" srcId="{0E50DF89-7EEE-42CD-B693-7B4769F2F3FC}" destId="{27060240-7263-49AE-AE47-BC4DCB8BA402}" srcOrd="0" destOrd="0" parTransId="{D1538C12-4079-4023-9A7B-54F0D4550F44}" sibTransId="{D1A530FF-5B8F-436B-A95D-AD2E0916FACD}"/>
    <dgm:cxn modelId="{6E585151-D08F-4A4B-8E89-130DB24F087F}" srcId="{0E50DF89-7EEE-42CD-B693-7B4769F2F3FC}" destId="{6446758B-A020-4AC8-AD56-81ACBFDBC31C}" srcOrd="2" destOrd="0" parTransId="{F36D5FC3-BE2A-48E1-857D-A4F4071D27CE}" sibTransId="{4F9F1EAE-3941-4D8B-9EFF-8ED5076166D9}"/>
    <dgm:cxn modelId="{8CFA1B8A-3486-0547-B9DC-2052AFAF2C60}" type="presOf" srcId="{4E5EC35E-E268-432C-9D99-704713232242}" destId="{342FA650-78EF-4CC9-BD45-3AE684FA4771}" srcOrd="0" destOrd="0" presId="urn:microsoft.com/office/officeart/2005/8/layout/hProcess9"/>
    <dgm:cxn modelId="{DC99D752-48C9-0248-8C42-59CF7BB0699B}" type="presOf" srcId="{27060240-7263-49AE-AE47-BC4DCB8BA402}" destId="{862DEC8E-B31E-4447-843B-B76C45343150}" srcOrd="0" destOrd="0" presId="urn:microsoft.com/office/officeart/2005/8/layout/hProcess9"/>
    <dgm:cxn modelId="{F2DD108F-76C8-E040-9080-4BD94921D83E}" type="presParOf" srcId="{50A4F22C-882E-426F-8BBF-5C788EEEB0EB}" destId="{6BDAB013-C813-4BD1-BF4D-B0CBB1A11C69}" srcOrd="0" destOrd="0" presId="urn:microsoft.com/office/officeart/2005/8/layout/hProcess9"/>
    <dgm:cxn modelId="{814EFB57-66E1-2943-B40A-7FCCB51C7286}" type="presParOf" srcId="{50A4F22C-882E-426F-8BBF-5C788EEEB0EB}" destId="{E690E39A-2C8C-4DFE-9D34-ED4D21CC8FFD}" srcOrd="1" destOrd="0" presId="urn:microsoft.com/office/officeart/2005/8/layout/hProcess9"/>
    <dgm:cxn modelId="{1E5DF538-B87A-CA43-85E0-1822B73AFECE}" type="presParOf" srcId="{E690E39A-2C8C-4DFE-9D34-ED4D21CC8FFD}" destId="{862DEC8E-B31E-4447-843B-B76C45343150}" srcOrd="0" destOrd="0" presId="urn:microsoft.com/office/officeart/2005/8/layout/hProcess9"/>
    <dgm:cxn modelId="{3DC7AE74-FBBB-AF4E-B863-C9771F732C94}" type="presParOf" srcId="{E690E39A-2C8C-4DFE-9D34-ED4D21CC8FFD}" destId="{DF5BB825-8A3C-429E-89B2-79AF9814181A}" srcOrd="1" destOrd="0" presId="urn:microsoft.com/office/officeart/2005/8/layout/hProcess9"/>
    <dgm:cxn modelId="{A23C788D-FECA-F240-9733-B409965B8436}" type="presParOf" srcId="{E690E39A-2C8C-4DFE-9D34-ED4D21CC8FFD}" destId="{19A644E2-334E-4B3D-B585-4C024ADE6F24}" srcOrd="2" destOrd="0" presId="urn:microsoft.com/office/officeart/2005/8/layout/hProcess9"/>
    <dgm:cxn modelId="{2F88BB79-9354-6F4F-924C-28DAFBBB6604}" type="presParOf" srcId="{E690E39A-2C8C-4DFE-9D34-ED4D21CC8FFD}" destId="{2D6C08CB-F9B5-44AF-93A0-130662783103}" srcOrd="3" destOrd="0" presId="urn:microsoft.com/office/officeart/2005/8/layout/hProcess9"/>
    <dgm:cxn modelId="{89F8FAA6-7301-284D-89E7-54B253F9C947}" type="presParOf" srcId="{E690E39A-2C8C-4DFE-9D34-ED4D21CC8FFD}" destId="{42E8798F-F5D0-4ACE-ACA2-77ED924015F5}" srcOrd="4" destOrd="0" presId="urn:microsoft.com/office/officeart/2005/8/layout/hProcess9"/>
    <dgm:cxn modelId="{C703A416-EFCA-A944-86D6-477958DB589D}" type="presParOf" srcId="{E690E39A-2C8C-4DFE-9D34-ED4D21CC8FFD}" destId="{E76F6D45-677C-456F-AD73-068C8EDDB8F0}" srcOrd="5" destOrd="0" presId="urn:microsoft.com/office/officeart/2005/8/layout/hProcess9"/>
    <dgm:cxn modelId="{22CAF584-34A2-3A45-B8F8-70B5663B8224}" type="presParOf" srcId="{E690E39A-2C8C-4DFE-9D34-ED4D21CC8FFD}" destId="{075922F2-EAFF-4549-AF74-0D0CEA50A1C4}" srcOrd="6" destOrd="0" presId="urn:microsoft.com/office/officeart/2005/8/layout/hProcess9"/>
    <dgm:cxn modelId="{335430F3-6B70-DA4E-8DD0-C5F88C107E3E}" type="presParOf" srcId="{E690E39A-2C8C-4DFE-9D34-ED4D21CC8FFD}" destId="{6C34395E-AEDC-494B-A731-F998FD98C361}" srcOrd="7" destOrd="0" presId="urn:microsoft.com/office/officeart/2005/8/layout/hProcess9"/>
    <dgm:cxn modelId="{C351A6EB-C5BD-C049-9502-2C6940A99CEC}" type="presParOf" srcId="{E690E39A-2C8C-4DFE-9D34-ED4D21CC8FFD}" destId="{342FA650-78EF-4CC9-BD45-3AE684FA4771}" srcOrd="8"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76593A-0F75-497F-9BE7-4EB4886FF7A5}" type="doc">
      <dgm:prSet loTypeId="urn:microsoft.com/office/officeart/2005/8/layout/arrow2" loCatId="process" qsTypeId="urn:microsoft.com/office/officeart/2005/8/quickstyle/simple1" qsCatId="simple" csTypeId="urn:microsoft.com/office/officeart/2005/8/colors/accent1_2" csCatId="accent1" phldr="1"/>
      <dgm:spPr/>
    </dgm:pt>
    <dgm:pt modelId="{9DB90EC6-B02E-46C0-8A9D-7A0A568BBAD0}">
      <dgm:prSet phldrT="[Text]" custT="1"/>
      <dgm:spPr/>
      <dgm:t>
        <a:bodyPr/>
        <a:lstStyle/>
        <a:p>
          <a:r>
            <a:rPr lang="en-US" sz="3200" b="1" dirty="0" smtClean="0">
              <a:solidFill>
                <a:schemeClr val="bg1"/>
              </a:solidFill>
              <a:latin typeface="+mj-lt"/>
            </a:rPr>
            <a:t>Hours?</a:t>
          </a:r>
          <a:endParaRPr lang="en-US" sz="3200" b="1" dirty="0">
            <a:solidFill>
              <a:schemeClr val="bg1"/>
            </a:solidFill>
            <a:latin typeface="+mj-lt"/>
          </a:endParaRPr>
        </a:p>
      </dgm:t>
    </dgm:pt>
    <dgm:pt modelId="{6D2BE1B2-CFC8-42FA-A440-A048FF387E3A}" type="parTrans" cxnId="{54012BB7-4CCE-453A-8ACB-4C88092ECCC2}">
      <dgm:prSet/>
      <dgm:spPr/>
      <dgm:t>
        <a:bodyPr/>
        <a:lstStyle/>
        <a:p>
          <a:endParaRPr lang="en-US"/>
        </a:p>
      </dgm:t>
    </dgm:pt>
    <dgm:pt modelId="{F61BB9AB-41E6-4EDF-A85F-84A9A7CCC79E}" type="sibTrans" cxnId="{54012BB7-4CCE-453A-8ACB-4C88092ECCC2}">
      <dgm:prSet/>
      <dgm:spPr/>
      <dgm:t>
        <a:bodyPr/>
        <a:lstStyle/>
        <a:p>
          <a:endParaRPr lang="en-US"/>
        </a:p>
      </dgm:t>
    </dgm:pt>
    <dgm:pt modelId="{634C705D-9760-4E2B-8EF4-81AACF5FC351}">
      <dgm:prSet phldrT="[Text]" custT="1"/>
      <dgm:spPr/>
      <dgm:t>
        <a:bodyPr/>
        <a:lstStyle/>
        <a:p>
          <a:r>
            <a:rPr lang="en-US" sz="3200" b="1" dirty="0" smtClean="0">
              <a:solidFill>
                <a:schemeClr val="bg1"/>
              </a:solidFill>
              <a:latin typeface="+mj-lt"/>
            </a:rPr>
            <a:t>Days?</a:t>
          </a:r>
          <a:endParaRPr lang="en-US" sz="3200" b="1" dirty="0">
            <a:solidFill>
              <a:schemeClr val="bg1"/>
            </a:solidFill>
            <a:latin typeface="+mj-lt"/>
          </a:endParaRPr>
        </a:p>
      </dgm:t>
    </dgm:pt>
    <dgm:pt modelId="{273C5240-78A6-4760-A81A-391EF22C2DFE}" type="parTrans" cxnId="{204AF5EB-1626-4185-B223-CF582A306BAA}">
      <dgm:prSet/>
      <dgm:spPr/>
      <dgm:t>
        <a:bodyPr/>
        <a:lstStyle/>
        <a:p>
          <a:endParaRPr lang="en-US"/>
        </a:p>
      </dgm:t>
    </dgm:pt>
    <dgm:pt modelId="{E2FF3B2D-81F4-43EA-B596-0C0F46423F97}" type="sibTrans" cxnId="{204AF5EB-1626-4185-B223-CF582A306BAA}">
      <dgm:prSet/>
      <dgm:spPr/>
      <dgm:t>
        <a:bodyPr/>
        <a:lstStyle/>
        <a:p>
          <a:endParaRPr lang="en-US"/>
        </a:p>
      </dgm:t>
    </dgm:pt>
    <dgm:pt modelId="{04B770F6-FE6F-47A5-861B-B092AD8918F5}">
      <dgm:prSet phldrT="[Text]" custT="1"/>
      <dgm:spPr/>
      <dgm:t>
        <a:bodyPr/>
        <a:lstStyle/>
        <a:p>
          <a:r>
            <a:rPr lang="en-US" sz="3200" b="1" dirty="0" smtClean="0">
              <a:solidFill>
                <a:schemeClr val="bg1"/>
              </a:solidFill>
            </a:rPr>
            <a:t>Weeks?</a:t>
          </a:r>
          <a:endParaRPr lang="en-US" sz="3200" b="1" dirty="0">
            <a:solidFill>
              <a:schemeClr val="bg1"/>
            </a:solidFill>
          </a:endParaRPr>
        </a:p>
      </dgm:t>
    </dgm:pt>
    <dgm:pt modelId="{548D56EE-7C65-4ADB-ADB5-29A362A11C5B}" type="parTrans" cxnId="{6348C08C-E162-44D2-A43B-29DE3F256D9F}">
      <dgm:prSet/>
      <dgm:spPr/>
      <dgm:t>
        <a:bodyPr/>
        <a:lstStyle/>
        <a:p>
          <a:endParaRPr lang="en-US"/>
        </a:p>
      </dgm:t>
    </dgm:pt>
    <dgm:pt modelId="{67F92225-200D-4C60-9227-8A22DB8F7D7F}" type="sibTrans" cxnId="{6348C08C-E162-44D2-A43B-29DE3F256D9F}">
      <dgm:prSet/>
      <dgm:spPr/>
      <dgm:t>
        <a:bodyPr/>
        <a:lstStyle/>
        <a:p>
          <a:endParaRPr lang="en-US"/>
        </a:p>
      </dgm:t>
    </dgm:pt>
    <dgm:pt modelId="{D97DC184-0649-4D88-837D-763EDB1662A8}">
      <dgm:prSet/>
      <dgm:spPr/>
      <dgm:t>
        <a:bodyPr/>
        <a:lstStyle/>
        <a:p>
          <a:r>
            <a:rPr lang="en-US" b="1" dirty="0" smtClean="0">
              <a:solidFill>
                <a:schemeClr val="bg1"/>
              </a:solidFill>
            </a:rPr>
            <a:t>Never?</a:t>
          </a:r>
          <a:endParaRPr lang="en-US" b="1" dirty="0">
            <a:solidFill>
              <a:schemeClr val="bg1"/>
            </a:solidFill>
          </a:endParaRPr>
        </a:p>
      </dgm:t>
    </dgm:pt>
    <dgm:pt modelId="{A7881B40-90E1-47A4-9D9E-F1B28FFD934B}" type="parTrans" cxnId="{AA359DBB-64AC-4F3D-B9AD-856C25638456}">
      <dgm:prSet/>
      <dgm:spPr/>
      <dgm:t>
        <a:bodyPr/>
        <a:lstStyle/>
        <a:p>
          <a:endParaRPr lang="en-US"/>
        </a:p>
      </dgm:t>
    </dgm:pt>
    <dgm:pt modelId="{92C0FD9B-6938-492D-89DB-9777E1F4F713}" type="sibTrans" cxnId="{AA359DBB-64AC-4F3D-B9AD-856C25638456}">
      <dgm:prSet/>
      <dgm:spPr/>
      <dgm:t>
        <a:bodyPr/>
        <a:lstStyle/>
        <a:p>
          <a:endParaRPr lang="en-US"/>
        </a:p>
      </dgm:t>
    </dgm:pt>
    <dgm:pt modelId="{72CA1B52-4A5C-4670-959A-DB83672F4649}" type="pres">
      <dgm:prSet presAssocID="{7C76593A-0F75-497F-9BE7-4EB4886FF7A5}" presName="arrowDiagram" presStyleCnt="0">
        <dgm:presLayoutVars>
          <dgm:chMax val="5"/>
          <dgm:dir/>
          <dgm:resizeHandles val="exact"/>
        </dgm:presLayoutVars>
      </dgm:prSet>
      <dgm:spPr/>
    </dgm:pt>
    <dgm:pt modelId="{BD619517-C4FA-4C94-B489-53C3CF7D24FE}" type="pres">
      <dgm:prSet presAssocID="{7C76593A-0F75-497F-9BE7-4EB4886FF7A5}" presName="arrow" presStyleLbl="bgShp" presStyleIdx="0" presStyleCnt="1" custLinFactNeighborX="-781"/>
      <dgm:spPr/>
    </dgm:pt>
    <dgm:pt modelId="{26E39ECC-F9A1-4DA6-8181-AD2777E7F8B3}" type="pres">
      <dgm:prSet presAssocID="{7C76593A-0F75-497F-9BE7-4EB4886FF7A5}" presName="arrowDiagram4" presStyleCnt="0"/>
      <dgm:spPr/>
    </dgm:pt>
    <dgm:pt modelId="{C0DD43AB-77DB-414F-8DB8-5DC458F42978}" type="pres">
      <dgm:prSet presAssocID="{9DB90EC6-B02E-46C0-8A9D-7A0A568BBAD0}" presName="bullet4a" presStyleLbl="node1" presStyleIdx="0" presStyleCnt="4"/>
      <dgm:spPr/>
    </dgm:pt>
    <dgm:pt modelId="{01FF267B-4F1F-497C-BB44-C40A11EB1FE7}" type="pres">
      <dgm:prSet presAssocID="{9DB90EC6-B02E-46C0-8A9D-7A0A568BBAD0}" presName="textBox4a" presStyleLbl="revTx" presStyleIdx="0" presStyleCnt="4" custScaleX="176803" custLinFactY="-33987" custLinFactNeighborX="-25926" custLinFactNeighborY="-100000">
        <dgm:presLayoutVars>
          <dgm:bulletEnabled val="1"/>
        </dgm:presLayoutVars>
      </dgm:prSet>
      <dgm:spPr/>
      <dgm:t>
        <a:bodyPr/>
        <a:lstStyle/>
        <a:p>
          <a:endParaRPr lang="en-US"/>
        </a:p>
      </dgm:t>
    </dgm:pt>
    <dgm:pt modelId="{709C16A3-F90D-4FF9-A2BE-93713AD8F493}" type="pres">
      <dgm:prSet presAssocID="{634C705D-9760-4E2B-8EF4-81AACF5FC351}" presName="bullet4b" presStyleLbl="node1" presStyleIdx="1" presStyleCnt="4"/>
      <dgm:spPr/>
    </dgm:pt>
    <dgm:pt modelId="{85688492-A149-41C4-866D-71F006C42A49}" type="pres">
      <dgm:prSet presAssocID="{634C705D-9760-4E2B-8EF4-81AACF5FC351}" presName="textBox4b" presStyleLbl="revTx" presStyleIdx="1" presStyleCnt="4" custScaleX="176803" custLinFactNeighborX="-37778" custLinFactNeighborY="-65840">
        <dgm:presLayoutVars>
          <dgm:bulletEnabled val="1"/>
        </dgm:presLayoutVars>
      </dgm:prSet>
      <dgm:spPr/>
      <dgm:t>
        <a:bodyPr/>
        <a:lstStyle/>
        <a:p>
          <a:endParaRPr lang="en-US"/>
        </a:p>
      </dgm:t>
    </dgm:pt>
    <dgm:pt modelId="{84C7952C-CB21-4F84-8E5E-9D349F7719F5}" type="pres">
      <dgm:prSet presAssocID="{04B770F6-FE6F-47A5-861B-B092AD8918F5}" presName="bullet4c" presStyleLbl="node1" presStyleIdx="2" presStyleCnt="4"/>
      <dgm:spPr/>
    </dgm:pt>
    <dgm:pt modelId="{13609A9C-3F4A-412E-BA4A-84BF9B8C096C}" type="pres">
      <dgm:prSet presAssocID="{04B770F6-FE6F-47A5-861B-B092AD8918F5}" presName="textBox4c" presStyleLbl="revTx" presStyleIdx="2" presStyleCnt="4" custScaleX="165079" custLinFactNeighborX="-63492" custLinFactNeighborY="-48795">
        <dgm:presLayoutVars>
          <dgm:bulletEnabled val="1"/>
        </dgm:presLayoutVars>
      </dgm:prSet>
      <dgm:spPr/>
      <dgm:t>
        <a:bodyPr/>
        <a:lstStyle/>
        <a:p>
          <a:endParaRPr lang="en-US"/>
        </a:p>
      </dgm:t>
    </dgm:pt>
    <dgm:pt modelId="{B3E383B1-50D1-4654-9E28-3074DC391081}" type="pres">
      <dgm:prSet presAssocID="{D97DC184-0649-4D88-837D-763EDB1662A8}" presName="bullet4d" presStyleLbl="node1" presStyleIdx="3" presStyleCnt="4"/>
      <dgm:spPr/>
    </dgm:pt>
    <dgm:pt modelId="{1EA7701A-1F3A-4DFA-9380-D14A984FBE30}" type="pres">
      <dgm:prSet presAssocID="{D97DC184-0649-4D88-837D-763EDB1662A8}" presName="textBox4d" presStyleLbl="revTx" presStyleIdx="3" presStyleCnt="4" custScaleX="122222" custScaleY="62653" custLinFactNeighborX="-69841" custLinFactNeighborY="-64946">
        <dgm:presLayoutVars>
          <dgm:bulletEnabled val="1"/>
        </dgm:presLayoutVars>
      </dgm:prSet>
      <dgm:spPr/>
      <dgm:t>
        <a:bodyPr/>
        <a:lstStyle/>
        <a:p>
          <a:endParaRPr lang="en-US"/>
        </a:p>
      </dgm:t>
    </dgm:pt>
  </dgm:ptLst>
  <dgm:cxnLst>
    <dgm:cxn modelId="{41D0DC12-528F-462F-B281-F5E6A0988553}" type="presOf" srcId="{634C705D-9760-4E2B-8EF4-81AACF5FC351}" destId="{85688492-A149-41C4-866D-71F006C42A49}" srcOrd="0" destOrd="0" presId="urn:microsoft.com/office/officeart/2005/8/layout/arrow2"/>
    <dgm:cxn modelId="{6348C08C-E162-44D2-A43B-29DE3F256D9F}" srcId="{7C76593A-0F75-497F-9BE7-4EB4886FF7A5}" destId="{04B770F6-FE6F-47A5-861B-B092AD8918F5}" srcOrd="2" destOrd="0" parTransId="{548D56EE-7C65-4ADB-ADB5-29A362A11C5B}" sibTransId="{67F92225-200D-4C60-9227-8A22DB8F7D7F}"/>
    <dgm:cxn modelId="{54012BB7-4CCE-453A-8ACB-4C88092ECCC2}" srcId="{7C76593A-0F75-497F-9BE7-4EB4886FF7A5}" destId="{9DB90EC6-B02E-46C0-8A9D-7A0A568BBAD0}" srcOrd="0" destOrd="0" parTransId="{6D2BE1B2-CFC8-42FA-A440-A048FF387E3A}" sibTransId="{F61BB9AB-41E6-4EDF-A85F-84A9A7CCC79E}"/>
    <dgm:cxn modelId="{7D3EB90A-4719-4651-AB1D-56591D963456}" type="presOf" srcId="{7C76593A-0F75-497F-9BE7-4EB4886FF7A5}" destId="{72CA1B52-4A5C-4670-959A-DB83672F4649}" srcOrd="0" destOrd="0" presId="urn:microsoft.com/office/officeart/2005/8/layout/arrow2"/>
    <dgm:cxn modelId="{23C9DA94-7E49-4001-9637-BEAFD91A9379}" type="presOf" srcId="{9DB90EC6-B02E-46C0-8A9D-7A0A568BBAD0}" destId="{01FF267B-4F1F-497C-BB44-C40A11EB1FE7}" srcOrd="0" destOrd="0" presId="urn:microsoft.com/office/officeart/2005/8/layout/arrow2"/>
    <dgm:cxn modelId="{612906CE-1C59-4F89-81AB-CB0E9CA999B6}" type="presOf" srcId="{D97DC184-0649-4D88-837D-763EDB1662A8}" destId="{1EA7701A-1F3A-4DFA-9380-D14A984FBE30}" srcOrd="0" destOrd="0" presId="urn:microsoft.com/office/officeart/2005/8/layout/arrow2"/>
    <dgm:cxn modelId="{204AF5EB-1626-4185-B223-CF582A306BAA}" srcId="{7C76593A-0F75-497F-9BE7-4EB4886FF7A5}" destId="{634C705D-9760-4E2B-8EF4-81AACF5FC351}" srcOrd="1" destOrd="0" parTransId="{273C5240-78A6-4760-A81A-391EF22C2DFE}" sibTransId="{E2FF3B2D-81F4-43EA-B596-0C0F46423F97}"/>
    <dgm:cxn modelId="{BC2CCF89-3598-4AEC-B6B1-69F78185C1D4}" type="presOf" srcId="{04B770F6-FE6F-47A5-861B-B092AD8918F5}" destId="{13609A9C-3F4A-412E-BA4A-84BF9B8C096C}" srcOrd="0" destOrd="0" presId="urn:microsoft.com/office/officeart/2005/8/layout/arrow2"/>
    <dgm:cxn modelId="{AA359DBB-64AC-4F3D-B9AD-856C25638456}" srcId="{7C76593A-0F75-497F-9BE7-4EB4886FF7A5}" destId="{D97DC184-0649-4D88-837D-763EDB1662A8}" srcOrd="3" destOrd="0" parTransId="{A7881B40-90E1-47A4-9D9E-F1B28FFD934B}" sibTransId="{92C0FD9B-6938-492D-89DB-9777E1F4F713}"/>
    <dgm:cxn modelId="{BE288ABD-2197-4DAB-8817-68CF4F15F992}" type="presParOf" srcId="{72CA1B52-4A5C-4670-959A-DB83672F4649}" destId="{BD619517-C4FA-4C94-B489-53C3CF7D24FE}" srcOrd="0" destOrd="0" presId="urn:microsoft.com/office/officeart/2005/8/layout/arrow2"/>
    <dgm:cxn modelId="{FEC032F9-4701-405E-80EA-AB8AFD7BE4E3}" type="presParOf" srcId="{72CA1B52-4A5C-4670-959A-DB83672F4649}" destId="{26E39ECC-F9A1-4DA6-8181-AD2777E7F8B3}" srcOrd="1" destOrd="0" presId="urn:microsoft.com/office/officeart/2005/8/layout/arrow2"/>
    <dgm:cxn modelId="{45010F88-18F6-493D-ACE2-BF0F3EBB7E6E}" type="presParOf" srcId="{26E39ECC-F9A1-4DA6-8181-AD2777E7F8B3}" destId="{C0DD43AB-77DB-414F-8DB8-5DC458F42978}" srcOrd="0" destOrd="0" presId="urn:microsoft.com/office/officeart/2005/8/layout/arrow2"/>
    <dgm:cxn modelId="{FB8A92C2-644E-4F46-89F4-E666CBB2992C}" type="presParOf" srcId="{26E39ECC-F9A1-4DA6-8181-AD2777E7F8B3}" destId="{01FF267B-4F1F-497C-BB44-C40A11EB1FE7}" srcOrd="1" destOrd="0" presId="urn:microsoft.com/office/officeart/2005/8/layout/arrow2"/>
    <dgm:cxn modelId="{20892A4D-C305-4C64-9768-8FB8C59F6FEE}" type="presParOf" srcId="{26E39ECC-F9A1-4DA6-8181-AD2777E7F8B3}" destId="{709C16A3-F90D-4FF9-A2BE-93713AD8F493}" srcOrd="2" destOrd="0" presId="urn:microsoft.com/office/officeart/2005/8/layout/arrow2"/>
    <dgm:cxn modelId="{793DBA9F-C89F-4D47-B6A3-78890CAB902D}" type="presParOf" srcId="{26E39ECC-F9A1-4DA6-8181-AD2777E7F8B3}" destId="{85688492-A149-41C4-866D-71F006C42A49}" srcOrd="3" destOrd="0" presId="urn:microsoft.com/office/officeart/2005/8/layout/arrow2"/>
    <dgm:cxn modelId="{A167C34D-4716-4B92-9F22-A2D68B9D1DF2}" type="presParOf" srcId="{26E39ECC-F9A1-4DA6-8181-AD2777E7F8B3}" destId="{84C7952C-CB21-4F84-8E5E-9D349F7719F5}" srcOrd="4" destOrd="0" presId="urn:microsoft.com/office/officeart/2005/8/layout/arrow2"/>
    <dgm:cxn modelId="{6B2C818E-3145-459B-9ED2-38C8FA1C6AD9}" type="presParOf" srcId="{26E39ECC-F9A1-4DA6-8181-AD2777E7F8B3}" destId="{13609A9C-3F4A-412E-BA4A-84BF9B8C096C}" srcOrd="5" destOrd="0" presId="urn:microsoft.com/office/officeart/2005/8/layout/arrow2"/>
    <dgm:cxn modelId="{5FC43133-F738-4F45-AD98-198F9A1E36AD}" type="presParOf" srcId="{26E39ECC-F9A1-4DA6-8181-AD2777E7F8B3}" destId="{B3E383B1-50D1-4654-9E28-3074DC391081}" srcOrd="6" destOrd="0" presId="urn:microsoft.com/office/officeart/2005/8/layout/arrow2"/>
    <dgm:cxn modelId="{7CF7BF52-908B-4577-89F6-88C1C2DFCA51}" type="presParOf" srcId="{26E39ECC-F9A1-4DA6-8181-AD2777E7F8B3}" destId="{1EA7701A-1F3A-4DFA-9380-D14A984FBE30}" srcOrd="7" destOrd="0" presId="urn:microsoft.com/office/officeart/2005/8/layout/arrow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8F150D-B807-4E2E-8BA0-70901236BAE7}" type="doc">
      <dgm:prSet loTypeId="urn:microsoft.com/office/officeart/2005/8/layout/pList2#2" loCatId="list" qsTypeId="urn:microsoft.com/office/officeart/2005/8/quickstyle/simple1" qsCatId="simple" csTypeId="urn:microsoft.com/office/officeart/2005/8/colors/accent1_2" csCatId="accent1" phldr="1"/>
      <dgm:spPr/>
    </dgm:pt>
    <dgm:pt modelId="{FEE9BDB8-2278-4439-AB8F-2799112FD92B}">
      <dgm:prSet phldrT="[Text]" custT="1"/>
      <dgm:spPr/>
      <dgm:t>
        <a:bodyPr/>
        <a:lstStyle/>
        <a:p>
          <a:r>
            <a:rPr lang="en-US" sz="2400" b="1" dirty="0" smtClean="0">
              <a:solidFill>
                <a:schemeClr val="bg1"/>
              </a:solidFill>
              <a:effectLst>
                <a:outerShdw blurRad="50800" dist="50800" dir="2700000" algn="tl" rotWithShape="0">
                  <a:srgbClr val="000000"/>
                </a:outerShdw>
              </a:effectLst>
              <a:latin typeface="Calibri" pitchFamily="34" charset="0"/>
            </a:rPr>
            <a:t>Natural</a:t>
          </a:r>
        </a:p>
        <a:p>
          <a:pPr rtl="0"/>
          <a:r>
            <a:rPr lang="en-US" sz="1500" b="1" dirty="0" smtClean="0">
              <a:solidFill>
                <a:schemeClr val="bg1"/>
              </a:solidFill>
              <a:effectLst>
                <a:outerShdw blurRad="50800" dist="50800" dir="2700000" algn="tl" rotWithShape="0">
                  <a:srgbClr val="000000"/>
                </a:outerShdw>
              </a:effectLst>
              <a:latin typeface="Calibri" pitchFamily="34" charset="0"/>
            </a:rPr>
            <a:t>Floods</a:t>
          </a:r>
        </a:p>
        <a:p>
          <a:pPr rtl="0"/>
          <a:r>
            <a:rPr lang="en-US" sz="1500" b="1" dirty="0" smtClean="0">
              <a:solidFill>
                <a:schemeClr val="bg1"/>
              </a:solidFill>
              <a:effectLst>
                <a:outerShdw blurRad="50800" dist="50800" dir="2700000" algn="tl" rotWithShape="0">
                  <a:srgbClr val="000000"/>
                </a:outerShdw>
              </a:effectLst>
              <a:latin typeface="Calibri" pitchFamily="34" charset="0"/>
            </a:rPr>
            <a:t>Tornadoes</a:t>
          </a:r>
        </a:p>
        <a:p>
          <a:pPr rtl="0"/>
          <a:r>
            <a:rPr lang="en-US" sz="1500" b="1" dirty="0" smtClean="0">
              <a:solidFill>
                <a:schemeClr val="bg1"/>
              </a:solidFill>
              <a:effectLst>
                <a:outerShdw blurRad="50800" dist="50800" dir="2700000" algn="tl" rotWithShape="0">
                  <a:srgbClr val="000000"/>
                </a:outerShdw>
              </a:effectLst>
              <a:latin typeface="Calibri" pitchFamily="34" charset="0"/>
            </a:rPr>
            <a:t>Hurricanes</a:t>
          </a:r>
        </a:p>
        <a:p>
          <a:pPr rtl="0"/>
          <a:r>
            <a:rPr lang="en-US" sz="1500" b="1" dirty="0" smtClean="0">
              <a:solidFill>
                <a:schemeClr val="bg1"/>
              </a:solidFill>
              <a:effectLst>
                <a:outerShdw blurRad="50800" dist="50800" dir="2700000" algn="tl" rotWithShape="0">
                  <a:srgbClr val="000000"/>
                </a:outerShdw>
              </a:effectLst>
              <a:latin typeface="Calibri" pitchFamily="34" charset="0"/>
            </a:rPr>
            <a:t>Earthquakes</a:t>
          </a:r>
        </a:p>
        <a:p>
          <a:pPr rtl="0"/>
          <a:r>
            <a:rPr lang="en-US" sz="1500" b="1" dirty="0" smtClean="0">
              <a:solidFill>
                <a:schemeClr val="bg1"/>
              </a:solidFill>
              <a:effectLst>
                <a:outerShdw blurRad="50800" dist="50800" dir="2700000" algn="tl" rotWithShape="0">
                  <a:srgbClr val="000000"/>
                </a:outerShdw>
              </a:effectLst>
              <a:latin typeface="Calibri" pitchFamily="34" charset="0"/>
            </a:rPr>
            <a:t>Volcanoes</a:t>
          </a:r>
        </a:p>
        <a:p>
          <a:pPr rtl="0"/>
          <a:r>
            <a:rPr lang="en-US" sz="1500" b="1" dirty="0" smtClean="0">
              <a:solidFill>
                <a:schemeClr val="bg1"/>
              </a:solidFill>
              <a:effectLst>
                <a:outerShdw blurRad="50800" dist="50800" dir="2700000" algn="tl" rotWithShape="0">
                  <a:srgbClr val="000000"/>
                </a:outerShdw>
              </a:effectLst>
              <a:latin typeface="Calibri" pitchFamily="34" charset="0"/>
            </a:rPr>
            <a:t>Landslides</a:t>
          </a:r>
        </a:p>
        <a:p>
          <a:pPr rtl="0"/>
          <a:r>
            <a:rPr lang="en-US" sz="1500" b="1" dirty="0" smtClean="0">
              <a:solidFill>
                <a:schemeClr val="bg1"/>
              </a:solidFill>
              <a:effectLst>
                <a:outerShdw blurRad="50800" dist="50800" dir="2700000" algn="tl" rotWithShape="0">
                  <a:srgbClr val="000000"/>
                </a:outerShdw>
              </a:effectLst>
              <a:latin typeface="Calibri" pitchFamily="34" charset="0"/>
            </a:rPr>
            <a:t>Tsunamis</a:t>
          </a:r>
        </a:p>
        <a:p>
          <a:pPr rtl="0"/>
          <a:r>
            <a:rPr lang="en-US" sz="1500" b="1" dirty="0" smtClean="0">
              <a:solidFill>
                <a:schemeClr val="bg1"/>
              </a:solidFill>
              <a:effectLst>
                <a:outerShdw blurRad="50800" dist="50800" dir="2700000" algn="tl" rotWithShape="0">
                  <a:srgbClr val="000000"/>
                </a:outerShdw>
              </a:effectLst>
              <a:latin typeface="Calibri" pitchFamily="34" charset="0"/>
            </a:rPr>
            <a:t>Wildfire</a:t>
          </a:r>
          <a:endParaRPr lang="en-US" sz="1500" dirty="0"/>
        </a:p>
      </dgm:t>
    </dgm:pt>
    <dgm:pt modelId="{7C3BAC00-D0A2-48CC-9789-28CA042ABD4A}" type="parTrans" cxnId="{2265B11B-8332-40FA-A140-958B8F459544}">
      <dgm:prSet/>
      <dgm:spPr/>
      <dgm:t>
        <a:bodyPr/>
        <a:lstStyle/>
        <a:p>
          <a:endParaRPr lang="en-US"/>
        </a:p>
      </dgm:t>
    </dgm:pt>
    <dgm:pt modelId="{91258A0E-F099-4830-A85E-1315195181DE}" type="sibTrans" cxnId="{2265B11B-8332-40FA-A140-958B8F459544}">
      <dgm:prSet/>
      <dgm:spPr/>
      <dgm:t>
        <a:bodyPr/>
        <a:lstStyle/>
        <a:p>
          <a:endParaRPr lang="en-US"/>
        </a:p>
      </dgm:t>
    </dgm:pt>
    <dgm:pt modelId="{4103A181-E8B9-4F69-90B4-83FBC04F8300}">
      <dgm:prSet phldrT="[Text]" custT="1"/>
      <dgm:spPr/>
      <dgm:t>
        <a:bodyPr/>
        <a:lstStyle/>
        <a:p>
          <a:r>
            <a:rPr lang="en-US" sz="2400" b="1" dirty="0" smtClean="0">
              <a:solidFill>
                <a:schemeClr val="bg1"/>
              </a:solidFill>
              <a:effectLst>
                <a:outerShdw blurRad="50800" dist="50800" dir="2700000" algn="tl" rotWithShape="0">
                  <a:srgbClr val="000000"/>
                </a:outerShdw>
              </a:effectLst>
              <a:latin typeface="Calibri" pitchFamily="34" charset="0"/>
            </a:rPr>
            <a:t>Technologica</a:t>
          </a:r>
          <a:r>
            <a:rPr lang="en-US" sz="2300" b="1" dirty="0" smtClean="0">
              <a:solidFill>
                <a:schemeClr val="bg1"/>
              </a:solidFill>
              <a:effectLst>
                <a:outerShdw blurRad="50800" dist="50800" dir="2700000" algn="tl" rotWithShape="0">
                  <a:srgbClr val="000000"/>
                </a:outerShdw>
              </a:effectLst>
              <a:latin typeface="Calibri" pitchFamily="34" charset="0"/>
            </a:rPr>
            <a:t>l</a:t>
          </a:r>
        </a:p>
        <a:p>
          <a:pPr rtl="0"/>
          <a:r>
            <a:rPr lang="en-US" sz="1800" b="1" dirty="0" smtClean="0">
              <a:solidFill>
                <a:schemeClr val="bg1"/>
              </a:solidFill>
              <a:effectLst>
                <a:outerShdw blurRad="50800" dist="50800" dir="2700000" algn="tl" rotWithShape="0">
                  <a:srgbClr val="000000"/>
                </a:outerShdw>
              </a:effectLst>
              <a:latin typeface="Calibri" pitchFamily="34" charset="0"/>
            </a:rPr>
            <a:t>Chemical</a:t>
          </a:r>
        </a:p>
        <a:p>
          <a:pPr rtl="0"/>
          <a:r>
            <a:rPr lang="en-US" sz="1800" b="1" dirty="0" smtClean="0">
              <a:solidFill>
                <a:schemeClr val="bg1"/>
              </a:solidFill>
              <a:effectLst>
                <a:outerShdw blurRad="50800" dist="50800" dir="2700000" algn="tl" rotWithShape="0">
                  <a:srgbClr val="000000"/>
                </a:outerShdw>
              </a:effectLst>
              <a:latin typeface="Calibri" pitchFamily="34" charset="0"/>
            </a:rPr>
            <a:t>Nuclear</a:t>
          </a:r>
        </a:p>
        <a:p>
          <a:pPr rtl="0"/>
          <a:r>
            <a:rPr lang="en-US" sz="1800" b="1" dirty="0" smtClean="0">
              <a:solidFill>
                <a:schemeClr val="bg1"/>
              </a:solidFill>
              <a:effectLst>
                <a:outerShdw blurRad="50800" dist="50800" dir="2700000" algn="tl" rotWithShape="0">
                  <a:srgbClr val="000000"/>
                </a:outerShdw>
              </a:effectLst>
              <a:latin typeface="Calibri" pitchFamily="34" charset="0"/>
            </a:rPr>
            <a:t>Biological</a:t>
          </a:r>
        </a:p>
        <a:p>
          <a:pPr rtl="0"/>
          <a:r>
            <a:rPr lang="en-US" sz="1800" b="1" dirty="0" smtClean="0">
              <a:solidFill>
                <a:schemeClr val="bg1"/>
              </a:solidFill>
              <a:effectLst>
                <a:outerShdw blurRad="50800" dist="50800" dir="2700000" algn="tl" rotWithShape="0">
                  <a:srgbClr val="000000"/>
                </a:outerShdw>
              </a:effectLst>
              <a:latin typeface="Calibri" pitchFamily="34" charset="0"/>
            </a:rPr>
            <a:t>Fire</a:t>
          </a:r>
        </a:p>
        <a:p>
          <a:pPr rtl="0"/>
          <a:r>
            <a:rPr lang="en-US" sz="1800" b="1" dirty="0" smtClean="0">
              <a:solidFill>
                <a:schemeClr val="bg1"/>
              </a:solidFill>
              <a:effectLst>
                <a:outerShdw blurRad="50800" dist="50800" dir="2700000" algn="tl" rotWithShape="0">
                  <a:srgbClr val="000000"/>
                </a:outerShdw>
              </a:effectLst>
              <a:latin typeface="Calibri" pitchFamily="34" charset="0"/>
            </a:rPr>
            <a:t>Infrastructure</a:t>
          </a:r>
          <a:endParaRPr lang="en-US" sz="1800" dirty="0"/>
        </a:p>
      </dgm:t>
    </dgm:pt>
    <dgm:pt modelId="{7C55136D-E85D-4F18-B778-C9E02F8498B6}" type="parTrans" cxnId="{6E87B5B7-D389-459A-90C1-3FFC8DEE8061}">
      <dgm:prSet/>
      <dgm:spPr/>
      <dgm:t>
        <a:bodyPr/>
        <a:lstStyle/>
        <a:p>
          <a:endParaRPr lang="en-US"/>
        </a:p>
      </dgm:t>
    </dgm:pt>
    <dgm:pt modelId="{D0E31766-0331-4B02-B61D-4A716EE0794C}" type="sibTrans" cxnId="{6E87B5B7-D389-459A-90C1-3FFC8DEE8061}">
      <dgm:prSet/>
      <dgm:spPr/>
      <dgm:t>
        <a:bodyPr/>
        <a:lstStyle/>
        <a:p>
          <a:endParaRPr lang="en-US"/>
        </a:p>
      </dgm:t>
    </dgm:pt>
    <dgm:pt modelId="{966BF889-3CD4-4F80-8E3B-EF930E826696}">
      <dgm:prSet phldrT="[Text]" custT="1"/>
      <dgm:spPr/>
      <dgm:t>
        <a:bodyPr/>
        <a:lstStyle/>
        <a:p>
          <a:r>
            <a:rPr lang="en-US" sz="2400" b="1" dirty="0" smtClean="0">
              <a:solidFill>
                <a:schemeClr val="bg1"/>
              </a:solidFill>
              <a:effectLst>
                <a:outerShdw blurRad="50800" dist="50800" dir="2700000" algn="tl" rotWithShape="0">
                  <a:srgbClr val="000000"/>
                </a:outerShdw>
              </a:effectLst>
              <a:latin typeface="Calibri" pitchFamily="34" charset="0"/>
            </a:rPr>
            <a:t>Complex</a:t>
          </a:r>
        </a:p>
        <a:p>
          <a:pPr rtl="0"/>
          <a:r>
            <a:rPr lang="en-US" sz="1800" b="1" dirty="0" smtClean="0">
              <a:solidFill>
                <a:schemeClr val="bg1"/>
              </a:solidFill>
              <a:effectLst>
                <a:outerShdw blurRad="50800" dist="50800" dir="2700000" algn="tl" rotWithShape="0">
                  <a:srgbClr val="000000"/>
                </a:outerShdw>
              </a:effectLst>
              <a:latin typeface="Calibri" pitchFamily="34" charset="0"/>
            </a:rPr>
            <a:t>Migration</a:t>
          </a:r>
        </a:p>
        <a:p>
          <a:pPr rtl="0"/>
          <a:r>
            <a:rPr lang="en-US" sz="1800" b="1" dirty="0" smtClean="0">
              <a:solidFill>
                <a:schemeClr val="bg1"/>
              </a:solidFill>
              <a:effectLst>
                <a:outerShdw blurRad="50800" dist="50800" dir="2700000" algn="tl" rotWithShape="0">
                  <a:srgbClr val="000000"/>
                </a:outerShdw>
              </a:effectLst>
              <a:latin typeface="Calibri" pitchFamily="34" charset="0"/>
            </a:rPr>
            <a:t>Warfare</a:t>
          </a:r>
        </a:p>
        <a:p>
          <a:pPr rtl="0"/>
          <a:r>
            <a:rPr lang="en-US" sz="1800" b="1" dirty="0" smtClean="0">
              <a:solidFill>
                <a:schemeClr val="bg1"/>
              </a:solidFill>
              <a:effectLst>
                <a:outerShdw blurRad="50800" dist="50800" dir="2700000" algn="tl" rotWithShape="0">
                  <a:srgbClr val="000000"/>
                </a:outerShdw>
              </a:effectLst>
              <a:latin typeface="Calibri" pitchFamily="34" charset="0"/>
            </a:rPr>
            <a:t>Terrorism</a:t>
          </a:r>
        </a:p>
        <a:p>
          <a:pPr rtl="0"/>
          <a:r>
            <a:rPr lang="en-US" sz="1800" b="1" dirty="0" smtClean="0">
              <a:solidFill>
                <a:schemeClr val="bg1"/>
              </a:solidFill>
              <a:effectLst>
                <a:outerShdw blurRad="50800" dist="50800" dir="2700000" algn="tl" rotWithShape="0">
                  <a:srgbClr val="000000"/>
                </a:outerShdw>
              </a:effectLst>
              <a:latin typeface="Calibri" pitchFamily="34" charset="0"/>
            </a:rPr>
            <a:t>Genocide</a:t>
          </a:r>
          <a:endParaRPr lang="en-US" sz="1800" dirty="0"/>
        </a:p>
      </dgm:t>
    </dgm:pt>
    <dgm:pt modelId="{985F92C6-09E0-4116-8057-880364F0E2A5}" type="parTrans" cxnId="{69E87B7E-F81F-492A-985F-C698D2DA0C36}">
      <dgm:prSet/>
      <dgm:spPr/>
      <dgm:t>
        <a:bodyPr/>
        <a:lstStyle/>
        <a:p>
          <a:endParaRPr lang="en-US"/>
        </a:p>
      </dgm:t>
    </dgm:pt>
    <dgm:pt modelId="{2CE8D617-DE8F-4459-9F3C-F3B28D86CD43}" type="sibTrans" cxnId="{69E87B7E-F81F-492A-985F-C698D2DA0C36}">
      <dgm:prSet/>
      <dgm:spPr/>
      <dgm:t>
        <a:bodyPr/>
        <a:lstStyle/>
        <a:p>
          <a:endParaRPr lang="en-US"/>
        </a:p>
      </dgm:t>
    </dgm:pt>
    <dgm:pt modelId="{B56DE7C7-B732-455B-8863-61BC8EE6B75F}" type="pres">
      <dgm:prSet presAssocID="{5F8F150D-B807-4E2E-8BA0-70901236BAE7}" presName="Name0" presStyleCnt="0">
        <dgm:presLayoutVars>
          <dgm:dir/>
          <dgm:resizeHandles val="exact"/>
        </dgm:presLayoutVars>
      </dgm:prSet>
      <dgm:spPr/>
    </dgm:pt>
    <dgm:pt modelId="{650B9ED0-AC52-4EC6-B41B-466303DD1EFE}" type="pres">
      <dgm:prSet presAssocID="{5F8F150D-B807-4E2E-8BA0-70901236BAE7}" presName="bkgdShp" presStyleLbl="alignAccFollowNode1" presStyleIdx="0" presStyleCnt="1"/>
      <dgm:spPr/>
    </dgm:pt>
    <dgm:pt modelId="{CEA15326-50FE-4CFB-ACCA-F39424BB6B47}" type="pres">
      <dgm:prSet presAssocID="{5F8F150D-B807-4E2E-8BA0-70901236BAE7}" presName="linComp" presStyleCnt="0"/>
      <dgm:spPr/>
    </dgm:pt>
    <dgm:pt modelId="{3CDAAEA7-3445-4A1E-8C0C-6EBDD3E65B52}" type="pres">
      <dgm:prSet presAssocID="{FEE9BDB8-2278-4439-AB8F-2799112FD92B}" presName="compNode" presStyleCnt="0"/>
      <dgm:spPr/>
    </dgm:pt>
    <dgm:pt modelId="{2E07FF83-C110-41D6-B3CC-CA8030106BFB}" type="pres">
      <dgm:prSet presAssocID="{FEE9BDB8-2278-4439-AB8F-2799112FD92B}" presName="node" presStyleLbl="node1" presStyleIdx="0" presStyleCnt="3">
        <dgm:presLayoutVars>
          <dgm:bulletEnabled val="1"/>
        </dgm:presLayoutVars>
      </dgm:prSet>
      <dgm:spPr/>
      <dgm:t>
        <a:bodyPr/>
        <a:lstStyle/>
        <a:p>
          <a:endParaRPr lang="en-US"/>
        </a:p>
      </dgm:t>
    </dgm:pt>
    <dgm:pt modelId="{CDD45BE9-5588-4B04-B180-5AE405D80F37}" type="pres">
      <dgm:prSet presAssocID="{FEE9BDB8-2278-4439-AB8F-2799112FD92B}" presName="invisiNode" presStyleLbl="node1" presStyleIdx="0" presStyleCnt="3"/>
      <dgm:spPr/>
    </dgm:pt>
    <dgm:pt modelId="{DA4813CA-6F70-4860-8607-6F550EEDF908}" type="pres">
      <dgm:prSet presAssocID="{FEE9BDB8-2278-4439-AB8F-2799112FD92B}" presName="imagNode" presStyleLbl="fgImgPlace1" presStyleIdx="0" presStyleCnt="3"/>
      <dgm:spPr>
        <a:blipFill rotWithShape="0">
          <a:blip xmlns:r="http://schemas.openxmlformats.org/officeDocument/2006/relationships" r:embed="rId1"/>
          <a:stretch>
            <a:fillRect/>
          </a:stretch>
        </a:blipFill>
      </dgm:spPr>
    </dgm:pt>
    <dgm:pt modelId="{54E4DBC0-C388-4660-9E84-1ED73ED123ED}" type="pres">
      <dgm:prSet presAssocID="{91258A0E-F099-4830-A85E-1315195181DE}" presName="sibTrans" presStyleLbl="sibTrans2D1" presStyleIdx="0" presStyleCnt="0"/>
      <dgm:spPr/>
      <dgm:t>
        <a:bodyPr/>
        <a:lstStyle/>
        <a:p>
          <a:endParaRPr lang="en-US"/>
        </a:p>
      </dgm:t>
    </dgm:pt>
    <dgm:pt modelId="{2B5DC57F-8AAE-489E-8D11-30A2CC20438A}" type="pres">
      <dgm:prSet presAssocID="{4103A181-E8B9-4F69-90B4-83FBC04F8300}" presName="compNode" presStyleCnt="0"/>
      <dgm:spPr/>
    </dgm:pt>
    <dgm:pt modelId="{03E1779A-DF1A-449A-8373-1401484A03F3}" type="pres">
      <dgm:prSet presAssocID="{4103A181-E8B9-4F69-90B4-83FBC04F8300}" presName="node" presStyleLbl="node1" presStyleIdx="1" presStyleCnt="3">
        <dgm:presLayoutVars>
          <dgm:bulletEnabled val="1"/>
        </dgm:presLayoutVars>
      </dgm:prSet>
      <dgm:spPr/>
      <dgm:t>
        <a:bodyPr/>
        <a:lstStyle/>
        <a:p>
          <a:endParaRPr lang="en-US"/>
        </a:p>
      </dgm:t>
    </dgm:pt>
    <dgm:pt modelId="{8D564CBB-2E1F-423C-BCFD-858756A0EF12}" type="pres">
      <dgm:prSet presAssocID="{4103A181-E8B9-4F69-90B4-83FBC04F8300}" presName="invisiNode" presStyleLbl="node1" presStyleIdx="1" presStyleCnt="3"/>
      <dgm:spPr/>
    </dgm:pt>
    <dgm:pt modelId="{9171DA7A-B9CF-478A-91C5-5087700E51C9}" type="pres">
      <dgm:prSet presAssocID="{4103A181-E8B9-4F69-90B4-83FBC04F8300}" presName="imagNode" presStyleLbl="fgImgPlace1" presStyleIdx="1" presStyleCnt="3"/>
      <dgm:spPr>
        <a:blipFill rotWithShape="0">
          <a:blip xmlns:r="http://schemas.openxmlformats.org/officeDocument/2006/relationships" r:embed="rId2"/>
          <a:stretch>
            <a:fillRect/>
          </a:stretch>
        </a:blipFill>
      </dgm:spPr>
    </dgm:pt>
    <dgm:pt modelId="{992130ED-713F-4EB1-BC32-4E99BB1F1B73}" type="pres">
      <dgm:prSet presAssocID="{D0E31766-0331-4B02-B61D-4A716EE0794C}" presName="sibTrans" presStyleLbl="sibTrans2D1" presStyleIdx="0" presStyleCnt="0"/>
      <dgm:spPr/>
      <dgm:t>
        <a:bodyPr/>
        <a:lstStyle/>
        <a:p>
          <a:endParaRPr lang="en-US"/>
        </a:p>
      </dgm:t>
    </dgm:pt>
    <dgm:pt modelId="{B6A13311-7450-4290-B0C0-CEDE9119EDD5}" type="pres">
      <dgm:prSet presAssocID="{966BF889-3CD4-4F80-8E3B-EF930E826696}" presName="compNode" presStyleCnt="0"/>
      <dgm:spPr/>
    </dgm:pt>
    <dgm:pt modelId="{9AC8BD5B-792A-4F79-A452-D70EB18E28BF}" type="pres">
      <dgm:prSet presAssocID="{966BF889-3CD4-4F80-8E3B-EF930E826696}" presName="node" presStyleLbl="node1" presStyleIdx="2" presStyleCnt="3">
        <dgm:presLayoutVars>
          <dgm:bulletEnabled val="1"/>
        </dgm:presLayoutVars>
      </dgm:prSet>
      <dgm:spPr/>
      <dgm:t>
        <a:bodyPr/>
        <a:lstStyle/>
        <a:p>
          <a:endParaRPr lang="en-US"/>
        </a:p>
      </dgm:t>
    </dgm:pt>
    <dgm:pt modelId="{2AA96FEF-06CB-4429-95B2-C4578342FDA0}" type="pres">
      <dgm:prSet presAssocID="{966BF889-3CD4-4F80-8E3B-EF930E826696}" presName="invisiNode" presStyleLbl="node1" presStyleIdx="2" presStyleCnt="3"/>
      <dgm:spPr/>
    </dgm:pt>
    <dgm:pt modelId="{DEA5AD0F-470B-48D5-AB6E-6BADB263E5FA}" type="pres">
      <dgm:prSet presAssocID="{966BF889-3CD4-4F80-8E3B-EF930E826696}" presName="imagNode" presStyleLbl="fgImgPlace1" presStyleIdx="2" presStyleCnt="3"/>
      <dgm:spPr>
        <a:blipFill rotWithShape="0">
          <a:blip xmlns:r="http://schemas.openxmlformats.org/officeDocument/2006/relationships" r:embed="rId3"/>
          <a:stretch>
            <a:fillRect/>
          </a:stretch>
        </a:blipFill>
      </dgm:spPr>
    </dgm:pt>
  </dgm:ptLst>
  <dgm:cxnLst>
    <dgm:cxn modelId="{2EBC5B80-38C8-4151-8FD1-E42EDB181738}" type="presOf" srcId="{4103A181-E8B9-4F69-90B4-83FBC04F8300}" destId="{03E1779A-DF1A-449A-8373-1401484A03F3}" srcOrd="0" destOrd="0" presId="urn:microsoft.com/office/officeart/2005/8/layout/pList2#2"/>
    <dgm:cxn modelId="{F71089CF-922C-4069-ABA6-B8079F359C7E}" type="presOf" srcId="{5F8F150D-B807-4E2E-8BA0-70901236BAE7}" destId="{B56DE7C7-B732-455B-8863-61BC8EE6B75F}" srcOrd="0" destOrd="0" presId="urn:microsoft.com/office/officeart/2005/8/layout/pList2#2"/>
    <dgm:cxn modelId="{6E87B5B7-D389-459A-90C1-3FFC8DEE8061}" srcId="{5F8F150D-B807-4E2E-8BA0-70901236BAE7}" destId="{4103A181-E8B9-4F69-90B4-83FBC04F8300}" srcOrd="1" destOrd="0" parTransId="{7C55136D-E85D-4F18-B778-C9E02F8498B6}" sibTransId="{D0E31766-0331-4B02-B61D-4A716EE0794C}"/>
    <dgm:cxn modelId="{69E87B7E-F81F-492A-985F-C698D2DA0C36}" srcId="{5F8F150D-B807-4E2E-8BA0-70901236BAE7}" destId="{966BF889-3CD4-4F80-8E3B-EF930E826696}" srcOrd="2" destOrd="0" parTransId="{985F92C6-09E0-4116-8057-880364F0E2A5}" sibTransId="{2CE8D617-DE8F-4459-9F3C-F3B28D86CD43}"/>
    <dgm:cxn modelId="{43BFE51F-8D05-4DC5-9C97-72993F189874}" type="presOf" srcId="{FEE9BDB8-2278-4439-AB8F-2799112FD92B}" destId="{2E07FF83-C110-41D6-B3CC-CA8030106BFB}" srcOrd="0" destOrd="0" presId="urn:microsoft.com/office/officeart/2005/8/layout/pList2#2"/>
    <dgm:cxn modelId="{2265B11B-8332-40FA-A140-958B8F459544}" srcId="{5F8F150D-B807-4E2E-8BA0-70901236BAE7}" destId="{FEE9BDB8-2278-4439-AB8F-2799112FD92B}" srcOrd="0" destOrd="0" parTransId="{7C3BAC00-D0A2-48CC-9789-28CA042ABD4A}" sibTransId="{91258A0E-F099-4830-A85E-1315195181DE}"/>
    <dgm:cxn modelId="{C551F6B2-F0A6-4979-9A8D-B60E461836B7}" type="presOf" srcId="{966BF889-3CD4-4F80-8E3B-EF930E826696}" destId="{9AC8BD5B-792A-4F79-A452-D70EB18E28BF}" srcOrd="0" destOrd="0" presId="urn:microsoft.com/office/officeart/2005/8/layout/pList2#2"/>
    <dgm:cxn modelId="{CABCDE7A-D739-4CB8-AE94-61985B47FDC4}" type="presOf" srcId="{D0E31766-0331-4B02-B61D-4A716EE0794C}" destId="{992130ED-713F-4EB1-BC32-4E99BB1F1B73}" srcOrd="0" destOrd="0" presId="urn:microsoft.com/office/officeart/2005/8/layout/pList2#2"/>
    <dgm:cxn modelId="{7EAAEA2E-E1D9-42E1-B447-9B827B7350FB}" type="presOf" srcId="{91258A0E-F099-4830-A85E-1315195181DE}" destId="{54E4DBC0-C388-4660-9E84-1ED73ED123ED}" srcOrd="0" destOrd="0" presId="urn:microsoft.com/office/officeart/2005/8/layout/pList2#2"/>
    <dgm:cxn modelId="{0C93257B-4633-4C90-9E3F-E3499D116B0F}" type="presParOf" srcId="{B56DE7C7-B732-455B-8863-61BC8EE6B75F}" destId="{650B9ED0-AC52-4EC6-B41B-466303DD1EFE}" srcOrd="0" destOrd="0" presId="urn:microsoft.com/office/officeart/2005/8/layout/pList2#2"/>
    <dgm:cxn modelId="{31B9CFD2-7786-4A4B-B2A7-215893201F7E}" type="presParOf" srcId="{B56DE7C7-B732-455B-8863-61BC8EE6B75F}" destId="{CEA15326-50FE-4CFB-ACCA-F39424BB6B47}" srcOrd="1" destOrd="0" presId="urn:microsoft.com/office/officeart/2005/8/layout/pList2#2"/>
    <dgm:cxn modelId="{5BAE7A1C-5641-4615-A04F-7E2623C3B101}" type="presParOf" srcId="{CEA15326-50FE-4CFB-ACCA-F39424BB6B47}" destId="{3CDAAEA7-3445-4A1E-8C0C-6EBDD3E65B52}" srcOrd="0" destOrd="0" presId="urn:microsoft.com/office/officeart/2005/8/layout/pList2#2"/>
    <dgm:cxn modelId="{FD90A015-F2D7-4286-92B8-356523E58B97}" type="presParOf" srcId="{3CDAAEA7-3445-4A1E-8C0C-6EBDD3E65B52}" destId="{2E07FF83-C110-41D6-B3CC-CA8030106BFB}" srcOrd="0" destOrd="0" presId="urn:microsoft.com/office/officeart/2005/8/layout/pList2#2"/>
    <dgm:cxn modelId="{157DB13C-BFFA-4197-8636-6A40F4F5BA39}" type="presParOf" srcId="{3CDAAEA7-3445-4A1E-8C0C-6EBDD3E65B52}" destId="{CDD45BE9-5588-4B04-B180-5AE405D80F37}" srcOrd="1" destOrd="0" presId="urn:microsoft.com/office/officeart/2005/8/layout/pList2#2"/>
    <dgm:cxn modelId="{32714BF6-FF4C-4EB6-85B9-E792D67E8C43}" type="presParOf" srcId="{3CDAAEA7-3445-4A1E-8C0C-6EBDD3E65B52}" destId="{DA4813CA-6F70-4860-8607-6F550EEDF908}" srcOrd="2" destOrd="0" presId="urn:microsoft.com/office/officeart/2005/8/layout/pList2#2"/>
    <dgm:cxn modelId="{D42F3322-F2EF-4196-8740-503DC59188B7}" type="presParOf" srcId="{CEA15326-50FE-4CFB-ACCA-F39424BB6B47}" destId="{54E4DBC0-C388-4660-9E84-1ED73ED123ED}" srcOrd="1" destOrd="0" presId="urn:microsoft.com/office/officeart/2005/8/layout/pList2#2"/>
    <dgm:cxn modelId="{390050EA-1F60-4762-AF80-FD0B1BD723E2}" type="presParOf" srcId="{CEA15326-50FE-4CFB-ACCA-F39424BB6B47}" destId="{2B5DC57F-8AAE-489E-8D11-30A2CC20438A}" srcOrd="2" destOrd="0" presId="urn:microsoft.com/office/officeart/2005/8/layout/pList2#2"/>
    <dgm:cxn modelId="{DFDB7471-EB2C-4B88-897D-DBBC5599BC5A}" type="presParOf" srcId="{2B5DC57F-8AAE-489E-8D11-30A2CC20438A}" destId="{03E1779A-DF1A-449A-8373-1401484A03F3}" srcOrd="0" destOrd="0" presId="urn:microsoft.com/office/officeart/2005/8/layout/pList2#2"/>
    <dgm:cxn modelId="{08145057-B10B-4D34-AA10-1C6EF3CE894A}" type="presParOf" srcId="{2B5DC57F-8AAE-489E-8D11-30A2CC20438A}" destId="{8D564CBB-2E1F-423C-BCFD-858756A0EF12}" srcOrd="1" destOrd="0" presId="urn:microsoft.com/office/officeart/2005/8/layout/pList2#2"/>
    <dgm:cxn modelId="{DB443484-952D-4647-ADF6-E25FF70B59F1}" type="presParOf" srcId="{2B5DC57F-8AAE-489E-8D11-30A2CC20438A}" destId="{9171DA7A-B9CF-478A-91C5-5087700E51C9}" srcOrd="2" destOrd="0" presId="urn:microsoft.com/office/officeart/2005/8/layout/pList2#2"/>
    <dgm:cxn modelId="{C3B3A4D3-E899-436A-B06B-160D260E3480}" type="presParOf" srcId="{CEA15326-50FE-4CFB-ACCA-F39424BB6B47}" destId="{992130ED-713F-4EB1-BC32-4E99BB1F1B73}" srcOrd="3" destOrd="0" presId="urn:microsoft.com/office/officeart/2005/8/layout/pList2#2"/>
    <dgm:cxn modelId="{54FE7C70-A5EE-40C1-A2FE-BFB27791AD03}" type="presParOf" srcId="{CEA15326-50FE-4CFB-ACCA-F39424BB6B47}" destId="{B6A13311-7450-4290-B0C0-CEDE9119EDD5}" srcOrd="4" destOrd="0" presId="urn:microsoft.com/office/officeart/2005/8/layout/pList2#2"/>
    <dgm:cxn modelId="{A0AB3E71-FB68-4C7A-A2CC-EC894216E544}" type="presParOf" srcId="{B6A13311-7450-4290-B0C0-CEDE9119EDD5}" destId="{9AC8BD5B-792A-4F79-A452-D70EB18E28BF}" srcOrd="0" destOrd="0" presId="urn:microsoft.com/office/officeart/2005/8/layout/pList2#2"/>
    <dgm:cxn modelId="{CBBD743D-B237-471B-B104-BE4D2737263F}" type="presParOf" srcId="{B6A13311-7450-4290-B0C0-CEDE9119EDD5}" destId="{2AA96FEF-06CB-4429-95B2-C4578342FDA0}" srcOrd="1" destOrd="0" presId="urn:microsoft.com/office/officeart/2005/8/layout/pList2#2"/>
    <dgm:cxn modelId="{270FB6B1-AB3F-4AFE-A671-2721277CB036}" type="presParOf" srcId="{B6A13311-7450-4290-B0C0-CEDE9119EDD5}" destId="{DEA5AD0F-470B-48D5-AB6E-6BADB263E5FA}" srcOrd="2" destOrd="0" presId="urn:microsoft.com/office/officeart/2005/8/layout/pList2#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026D00-5104-4245-B3EE-DDFCB8F2B506}" type="doc">
      <dgm:prSet loTypeId="urn:microsoft.com/office/officeart/2005/8/layout/hList7#2" loCatId="list" qsTypeId="urn:microsoft.com/office/officeart/2005/8/quickstyle/simple1" qsCatId="simple" csTypeId="urn:microsoft.com/office/officeart/2005/8/colors/accent1_2" csCatId="accent1" phldr="1"/>
      <dgm:spPr/>
    </dgm:pt>
    <dgm:pt modelId="{B7EDC8F8-81CF-4780-B3D9-90A0A5C89F58}">
      <dgm:prSet phldrT="[Text]"/>
      <dgm:spPr/>
      <dgm:t>
        <a:bodyPr/>
        <a:lstStyle/>
        <a:p>
          <a:r>
            <a:rPr lang="en-US" dirty="0" err="1" smtClean="0"/>
            <a:t>Hydrogical</a:t>
          </a:r>
          <a:endParaRPr lang="en-US" dirty="0"/>
        </a:p>
      </dgm:t>
    </dgm:pt>
    <dgm:pt modelId="{6F335889-20B1-44EB-B404-6E805A84E653}" type="parTrans" cxnId="{F4AFA2ED-9840-4F78-8787-97C74C9B80AF}">
      <dgm:prSet/>
      <dgm:spPr/>
      <dgm:t>
        <a:bodyPr/>
        <a:lstStyle/>
        <a:p>
          <a:endParaRPr lang="en-US"/>
        </a:p>
      </dgm:t>
    </dgm:pt>
    <dgm:pt modelId="{12901332-AE97-4C8E-BF95-F07F01120F98}" type="sibTrans" cxnId="{F4AFA2ED-9840-4F78-8787-97C74C9B80AF}">
      <dgm:prSet/>
      <dgm:spPr/>
      <dgm:t>
        <a:bodyPr/>
        <a:lstStyle/>
        <a:p>
          <a:endParaRPr lang="en-US"/>
        </a:p>
      </dgm:t>
    </dgm:pt>
    <dgm:pt modelId="{775FB191-FAD2-4A9D-8E0B-D68DFD047DD2}">
      <dgm:prSet phldrT="[Text]"/>
      <dgm:spPr/>
      <dgm:t>
        <a:bodyPr/>
        <a:lstStyle/>
        <a:p>
          <a:r>
            <a:rPr lang="en-US" dirty="0" smtClean="0"/>
            <a:t>Geophysical</a:t>
          </a:r>
          <a:endParaRPr lang="en-US" dirty="0"/>
        </a:p>
      </dgm:t>
    </dgm:pt>
    <dgm:pt modelId="{9ACF362B-5B3E-4926-A741-E71B026560F1}" type="parTrans" cxnId="{2897866B-E75E-4CFB-B0CE-D0B9C2B189BE}">
      <dgm:prSet/>
      <dgm:spPr/>
      <dgm:t>
        <a:bodyPr/>
        <a:lstStyle/>
        <a:p>
          <a:endParaRPr lang="en-US"/>
        </a:p>
      </dgm:t>
    </dgm:pt>
    <dgm:pt modelId="{E0CE38E8-C8B7-4FCD-9F69-A2F11D3CFA53}" type="sibTrans" cxnId="{2897866B-E75E-4CFB-B0CE-D0B9C2B189BE}">
      <dgm:prSet/>
      <dgm:spPr/>
      <dgm:t>
        <a:bodyPr/>
        <a:lstStyle/>
        <a:p>
          <a:endParaRPr lang="en-US"/>
        </a:p>
      </dgm:t>
    </dgm:pt>
    <dgm:pt modelId="{D5AD0C5F-05EB-40DA-88CF-56C429AA0AB1}">
      <dgm:prSet phldrT="[Text]"/>
      <dgm:spPr/>
      <dgm:t>
        <a:bodyPr/>
        <a:lstStyle/>
        <a:p>
          <a:r>
            <a:rPr lang="en-US" dirty="0" smtClean="0"/>
            <a:t>Biological</a:t>
          </a:r>
          <a:endParaRPr lang="en-US" dirty="0"/>
        </a:p>
      </dgm:t>
    </dgm:pt>
    <dgm:pt modelId="{5A11931C-B081-483F-9E27-003AD366C8EF}" type="parTrans" cxnId="{A4B57E21-E9D6-4CAE-BE86-E3EE7F1B4CFC}">
      <dgm:prSet/>
      <dgm:spPr/>
      <dgm:t>
        <a:bodyPr/>
        <a:lstStyle/>
        <a:p>
          <a:endParaRPr lang="en-US"/>
        </a:p>
      </dgm:t>
    </dgm:pt>
    <dgm:pt modelId="{04098F95-8D75-414C-835B-81AD088F8541}" type="sibTrans" cxnId="{A4B57E21-E9D6-4CAE-BE86-E3EE7F1B4CFC}">
      <dgm:prSet/>
      <dgm:spPr/>
      <dgm:t>
        <a:bodyPr/>
        <a:lstStyle/>
        <a:p>
          <a:endParaRPr lang="en-US"/>
        </a:p>
      </dgm:t>
    </dgm:pt>
    <dgm:pt modelId="{1AC6D925-3692-4B24-B016-CFC4202FC459}">
      <dgm:prSet/>
      <dgm:spPr/>
      <dgm:t>
        <a:bodyPr/>
        <a:lstStyle/>
        <a:p>
          <a:r>
            <a:rPr lang="en-US" dirty="0" err="1" smtClean="0"/>
            <a:t>Meteorlogical</a:t>
          </a:r>
          <a:endParaRPr lang="en-US" dirty="0"/>
        </a:p>
      </dgm:t>
    </dgm:pt>
    <dgm:pt modelId="{063DD31D-C717-42B2-A62D-73E37680AE4E}" type="parTrans" cxnId="{474F7659-830D-4F55-8ED3-3E827992DDCE}">
      <dgm:prSet/>
      <dgm:spPr/>
      <dgm:t>
        <a:bodyPr/>
        <a:lstStyle/>
        <a:p>
          <a:endParaRPr lang="en-US"/>
        </a:p>
      </dgm:t>
    </dgm:pt>
    <dgm:pt modelId="{466CF9CB-983B-4D94-909F-92710F4CBFA9}" type="sibTrans" cxnId="{474F7659-830D-4F55-8ED3-3E827992DDCE}">
      <dgm:prSet/>
      <dgm:spPr/>
      <dgm:t>
        <a:bodyPr/>
        <a:lstStyle/>
        <a:p>
          <a:endParaRPr lang="en-US"/>
        </a:p>
      </dgm:t>
    </dgm:pt>
    <dgm:pt modelId="{BF8259D3-F336-41F5-862B-5E209139ADC2}">
      <dgm:prSet/>
      <dgm:spPr/>
      <dgm:t>
        <a:bodyPr/>
        <a:lstStyle/>
        <a:p>
          <a:r>
            <a:rPr lang="en-US" dirty="0" err="1" smtClean="0"/>
            <a:t>Climatological</a:t>
          </a:r>
          <a:endParaRPr lang="en-US" dirty="0"/>
        </a:p>
      </dgm:t>
    </dgm:pt>
    <dgm:pt modelId="{4B9E711D-E18D-4550-AFF2-5A399A0723A4}" type="parTrans" cxnId="{3AFF622E-8789-4ED3-BAE3-A72989C047D1}">
      <dgm:prSet/>
      <dgm:spPr/>
      <dgm:t>
        <a:bodyPr/>
        <a:lstStyle/>
        <a:p>
          <a:endParaRPr lang="en-US"/>
        </a:p>
      </dgm:t>
    </dgm:pt>
    <dgm:pt modelId="{E00458F7-48DE-4A01-886E-871A8887A72E}" type="sibTrans" cxnId="{3AFF622E-8789-4ED3-BAE3-A72989C047D1}">
      <dgm:prSet/>
      <dgm:spPr/>
      <dgm:t>
        <a:bodyPr/>
        <a:lstStyle/>
        <a:p>
          <a:endParaRPr lang="en-US"/>
        </a:p>
      </dgm:t>
    </dgm:pt>
    <dgm:pt modelId="{97E4704C-BE09-4ACA-8A5C-70AE205B7FB0}" type="pres">
      <dgm:prSet presAssocID="{6B026D00-5104-4245-B3EE-DDFCB8F2B506}" presName="Name0" presStyleCnt="0">
        <dgm:presLayoutVars>
          <dgm:dir/>
          <dgm:resizeHandles val="exact"/>
        </dgm:presLayoutVars>
      </dgm:prSet>
      <dgm:spPr/>
    </dgm:pt>
    <dgm:pt modelId="{6ADACD77-27A0-4A55-A107-F60B59C306D9}" type="pres">
      <dgm:prSet presAssocID="{6B026D00-5104-4245-B3EE-DDFCB8F2B506}" presName="fgShape" presStyleLbl="fgShp" presStyleIdx="0" presStyleCnt="1"/>
      <dgm:spPr/>
    </dgm:pt>
    <dgm:pt modelId="{27503295-1F29-4AA1-A74A-532FF312C22B}" type="pres">
      <dgm:prSet presAssocID="{6B026D00-5104-4245-B3EE-DDFCB8F2B506}" presName="linComp" presStyleCnt="0"/>
      <dgm:spPr/>
    </dgm:pt>
    <dgm:pt modelId="{A70E8D04-D488-4A6E-81DE-0117E1DD39E7}" type="pres">
      <dgm:prSet presAssocID="{B7EDC8F8-81CF-4780-B3D9-90A0A5C89F58}" presName="compNode" presStyleCnt="0"/>
      <dgm:spPr/>
    </dgm:pt>
    <dgm:pt modelId="{3A495B7C-4D84-4248-B83C-E8ED89AED751}" type="pres">
      <dgm:prSet presAssocID="{B7EDC8F8-81CF-4780-B3D9-90A0A5C89F58}" presName="bkgdShape" presStyleLbl="node1" presStyleIdx="0" presStyleCnt="5"/>
      <dgm:spPr/>
      <dgm:t>
        <a:bodyPr/>
        <a:lstStyle/>
        <a:p>
          <a:endParaRPr lang="en-US"/>
        </a:p>
      </dgm:t>
    </dgm:pt>
    <dgm:pt modelId="{235164B5-737B-4BFB-A209-6633408EF9A5}" type="pres">
      <dgm:prSet presAssocID="{B7EDC8F8-81CF-4780-B3D9-90A0A5C89F58}" presName="nodeTx" presStyleLbl="node1" presStyleIdx="0" presStyleCnt="5">
        <dgm:presLayoutVars>
          <dgm:bulletEnabled val="1"/>
        </dgm:presLayoutVars>
      </dgm:prSet>
      <dgm:spPr/>
      <dgm:t>
        <a:bodyPr/>
        <a:lstStyle/>
        <a:p>
          <a:endParaRPr lang="en-US"/>
        </a:p>
      </dgm:t>
    </dgm:pt>
    <dgm:pt modelId="{08C9CB3A-EE35-48EF-89BF-D64ADC091A64}" type="pres">
      <dgm:prSet presAssocID="{B7EDC8F8-81CF-4780-B3D9-90A0A5C89F58}" presName="invisiNode" presStyleLbl="node1" presStyleIdx="0" presStyleCnt="5"/>
      <dgm:spPr/>
    </dgm:pt>
    <dgm:pt modelId="{7B8F7B44-3B6D-47F0-8D49-886892D4C1C7}" type="pres">
      <dgm:prSet presAssocID="{B7EDC8F8-81CF-4780-B3D9-90A0A5C89F58}" presName="imagNode" presStyleLbl="fgImgPlace1" presStyleIdx="0" presStyleCnt="5"/>
      <dgm:spPr>
        <a:blipFill rotWithShape="0">
          <a:blip xmlns:r="http://schemas.openxmlformats.org/officeDocument/2006/relationships" r:embed="rId1" cstate="screen">
            <a:extLst>
              <a:ext uri="{28A0092B-C50C-407E-A947-70E740481C1C}">
                <a14:useLocalDpi xmlns:a14="http://schemas.microsoft.com/office/drawing/2010/main" xmlns=""/>
              </a:ext>
            </a:extLst>
          </a:blip>
          <a:stretch>
            <a:fillRect/>
          </a:stretch>
        </a:blipFill>
      </dgm:spPr>
    </dgm:pt>
    <dgm:pt modelId="{106AA070-D90A-4CAC-B60D-4E9144771ECF}" type="pres">
      <dgm:prSet presAssocID="{12901332-AE97-4C8E-BF95-F07F01120F98}" presName="sibTrans" presStyleLbl="sibTrans2D1" presStyleIdx="0" presStyleCnt="0"/>
      <dgm:spPr/>
      <dgm:t>
        <a:bodyPr/>
        <a:lstStyle/>
        <a:p>
          <a:endParaRPr lang="en-US"/>
        </a:p>
      </dgm:t>
    </dgm:pt>
    <dgm:pt modelId="{4D0E3CB0-0994-4A83-B29B-DACE096E5729}" type="pres">
      <dgm:prSet presAssocID="{1AC6D925-3692-4B24-B016-CFC4202FC459}" presName="compNode" presStyleCnt="0"/>
      <dgm:spPr/>
    </dgm:pt>
    <dgm:pt modelId="{9E3CF000-5B8A-43BA-9D76-88AD21493DC0}" type="pres">
      <dgm:prSet presAssocID="{1AC6D925-3692-4B24-B016-CFC4202FC459}" presName="bkgdShape" presStyleLbl="node1" presStyleIdx="1" presStyleCnt="5"/>
      <dgm:spPr/>
      <dgm:t>
        <a:bodyPr/>
        <a:lstStyle/>
        <a:p>
          <a:endParaRPr lang="en-US"/>
        </a:p>
      </dgm:t>
    </dgm:pt>
    <dgm:pt modelId="{8B881BE6-0755-42F2-9A06-4D7B9621FF93}" type="pres">
      <dgm:prSet presAssocID="{1AC6D925-3692-4B24-B016-CFC4202FC459}" presName="nodeTx" presStyleLbl="node1" presStyleIdx="1" presStyleCnt="5">
        <dgm:presLayoutVars>
          <dgm:bulletEnabled val="1"/>
        </dgm:presLayoutVars>
      </dgm:prSet>
      <dgm:spPr/>
      <dgm:t>
        <a:bodyPr/>
        <a:lstStyle/>
        <a:p>
          <a:endParaRPr lang="en-US"/>
        </a:p>
      </dgm:t>
    </dgm:pt>
    <dgm:pt modelId="{F9A8A700-8E69-4BBE-9809-EF4BD9EEC25E}" type="pres">
      <dgm:prSet presAssocID="{1AC6D925-3692-4B24-B016-CFC4202FC459}" presName="invisiNode" presStyleLbl="node1" presStyleIdx="1" presStyleCnt="5"/>
      <dgm:spPr/>
    </dgm:pt>
    <dgm:pt modelId="{8085084D-8D00-44E4-914E-4CA7AB870A0B}" type="pres">
      <dgm:prSet presAssocID="{1AC6D925-3692-4B24-B016-CFC4202FC459}" presName="imagNode" presStyleLbl="fgImgPlace1" presStyleIdx="1" presStyleCnt="5"/>
      <dgm:spPr>
        <a:blipFill rotWithShape="0">
          <a:blip xmlns:r="http://schemas.openxmlformats.org/officeDocument/2006/relationships" r:embed="rId2" cstate="screen">
            <a:extLst>
              <a:ext uri="{28A0092B-C50C-407E-A947-70E740481C1C}">
                <a14:useLocalDpi xmlns:a14="http://schemas.microsoft.com/office/drawing/2010/main" xmlns=""/>
              </a:ext>
            </a:extLst>
          </a:blip>
          <a:stretch>
            <a:fillRect/>
          </a:stretch>
        </a:blipFill>
      </dgm:spPr>
    </dgm:pt>
    <dgm:pt modelId="{FFD7B1B8-8A14-4EAF-860E-49F65D4F2BFE}" type="pres">
      <dgm:prSet presAssocID="{466CF9CB-983B-4D94-909F-92710F4CBFA9}" presName="sibTrans" presStyleLbl="sibTrans2D1" presStyleIdx="0" presStyleCnt="0"/>
      <dgm:spPr/>
      <dgm:t>
        <a:bodyPr/>
        <a:lstStyle/>
        <a:p>
          <a:endParaRPr lang="en-US"/>
        </a:p>
      </dgm:t>
    </dgm:pt>
    <dgm:pt modelId="{7B072107-DD1E-4313-84E9-3F603B834B04}" type="pres">
      <dgm:prSet presAssocID="{BF8259D3-F336-41F5-862B-5E209139ADC2}" presName="compNode" presStyleCnt="0"/>
      <dgm:spPr/>
    </dgm:pt>
    <dgm:pt modelId="{3437C886-B071-4D03-B2D0-E9C9C20BB331}" type="pres">
      <dgm:prSet presAssocID="{BF8259D3-F336-41F5-862B-5E209139ADC2}" presName="bkgdShape" presStyleLbl="node1" presStyleIdx="2" presStyleCnt="5"/>
      <dgm:spPr/>
      <dgm:t>
        <a:bodyPr/>
        <a:lstStyle/>
        <a:p>
          <a:endParaRPr lang="en-US"/>
        </a:p>
      </dgm:t>
    </dgm:pt>
    <dgm:pt modelId="{356882CD-0529-4042-8580-2D3922161DEC}" type="pres">
      <dgm:prSet presAssocID="{BF8259D3-F336-41F5-862B-5E209139ADC2}" presName="nodeTx" presStyleLbl="node1" presStyleIdx="2" presStyleCnt="5">
        <dgm:presLayoutVars>
          <dgm:bulletEnabled val="1"/>
        </dgm:presLayoutVars>
      </dgm:prSet>
      <dgm:spPr/>
      <dgm:t>
        <a:bodyPr/>
        <a:lstStyle/>
        <a:p>
          <a:endParaRPr lang="en-US"/>
        </a:p>
      </dgm:t>
    </dgm:pt>
    <dgm:pt modelId="{7CD0F34F-63AC-4C4E-943A-A88393F13F78}" type="pres">
      <dgm:prSet presAssocID="{BF8259D3-F336-41F5-862B-5E209139ADC2}" presName="invisiNode" presStyleLbl="node1" presStyleIdx="2" presStyleCnt="5"/>
      <dgm:spPr/>
    </dgm:pt>
    <dgm:pt modelId="{B74837ED-ABAD-4052-AA89-0F9E7A59E692}" type="pres">
      <dgm:prSet presAssocID="{BF8259D3-F336-41F5-862B-5E209139ADC2}" presName="imagNode" presStyleLbl="fgImgPlace1" presStyleIdx="2" presStyleCnt="5"/>
      <dgm:spPr>
        <a:blipFill rotWithShape="0">
          <a:blip xmlns:r="http://schemas.openxmlformats.org/officeDocument/2006/relationships" r:embed="rId3" cstate="screen">
            <a:extLst>
              <a:ext uri="{28A0092B-C50C-407E-A947-70E740481C1C}">
                <a14:useLocalDpi xmlns:a14="http://schemas.microsoft.com/office/drawing/2010/main" xmlns=""/>
              </a:ext>
            </a:extLst>
          </a:blip>
          <a:stretch>
            <a:fillRect/>
          </a:stretch>
        </a:blipFill>
      </dgm:spPr>
    </dgm:pt>
    <dgm:pt modelId="{3C64FAC9-680B-4C62-A95C-BB995B8A8878}" type="pres">
      <dgm:prSet presAssocID="{E00458F7-48DE-4A01-886E-871A8887A72E}" presName="sibTrans" presStyleLbl="sibTrans2D1" presStyleIdx="0" presStyleCnt="0"/>
      <dgm:spPr/>
      <dgm:t>
        <a:bodyPr/>
        <a:lstStyle/>
        <a:p>
          <a:endParaRPr lang="en-US"/>
        </a:p>
      </dgm:t>
    </dgm:pt>
    <dgm:pt modelId="{9C6EF217-ADFD-4943-8654-5425052DFA89}" type="pres">
      <dgm:prSet presAssocID="{775FB191-FAD2-4A9D-8E0B-D68DFD047DD2}" presName="compNode" presStyleCnt="0"/>
      <dgm:spPr/>
    </dgm:pt>
    <dgm:pt modelId="{F05771D2-6EC2-4979-A891-72453807F344}" type="pres">
      <dgm:prSet presAssocID="{775FB191-FAD2-4A9D-8E0B-D68DFD047DD2}" presName="bkgdShape" presStyleLbl="node1" presStyleIdx="3" presStyleCnt="5"/>
      <dgm:spPr/>
      <dgm:t>
        <a:bodyPr/>
        <a:lstStyle/>
        <a:p>
          <a:endParaRPr lang="en-US"/>
        </a:p>
      </dgm:t>
    </dgm:pt>
    <dgm:pt modelId="{AC31FEAF-710C-4E04-9DA4-89768397E695}" type="pres">
      <dgm:prSet presAssocID="{775FB191-FAD2-4A9D-8E0B-D68DFD047DD2}" presName="nodeTx" presStyleLbl="node1" presStyleIdx="3" presStyleCnt="5">
        <dgm:presLayoutVars>
          <dgm:bulletEnabled val="1"/>
        </dgm:presLayoutVars>
      </dgm:prSet>
      <dgm:spPr/>
      <dgm:t>
        <a:bodyPr/>
        <a:lstStyle/>
        <a:p>
          <a:endParaRPr lang="en-US"/>
        </a:p>
      </dgm:t>
    </dgm:pt>
    <dgm:pt modelId="{8844123F-5D64-4029-8BF4-437F6DFF7E63}" type="pres">
      <dgm:prSet presAssocID="{775FB191-FAD2-4A9D-8E0B-D68DFD047DD2}" presName="invisiNode" presStyleLbl="node1" presStyleIdx="3" presStyleCnt="5"/>
      <dgm:spPr/>
    </dgm:pt>
    <dgm:pt modelId="{86E4D3DD-99E2-4673-AE98-2CFEA3101D70}" type="pres">
      <dgm:prSet presAssocID="{775FB191-FAD2-4A9D-8E0B-D68DFD047DD2}" presName="imagNode" presStyleLbl="fgImgPlace1" presStyleIdx="3" presStyleCnt="5"/>
      <dgm:spPr>
        <a:blipFill rotWithShape="0">
          <a:blip xmlns:r="http://schemas.openxmlformats.org/officeDocument/2006/relationships" r:embed="rId4" cstate="screen">
            <a:extLst>
              <a:ext uri="{28A0092B-C50C-407E-A947-70E740481C1C}">
                <a14:useLocalDpi xmlns:a14="http://schemas.microsoft.com/office/drawing/2010/main" xmlns=""/>
              </a:ext>
            </a:extLst>
          </a:blip>
          <a:stretch>
            <a:fillRect/>
          </a:stretch>
        </a:blipFill>
      </dgm:spPr>
    </dgm:pt>
    <dgm:pt modelId="{FB78CD2A-6DB4-4DF9-82B6-6CECA87D92D7}" type="pres">
      <dgm:prSet presAssocID="{E0CE38E8-C8B7-4FCD-9F69-A2F11D3CFA53}" presName="sibTrans" presStyleLbl="sibTrans2D1" presStyleIdx="0" presStyleCnt="0"/>
      <dgm:spPr/>
      <dgm:t>
        <a:bodyPr/>
        <a:lstStyle/>
        <a:p>
          <a:endParaRPr lang="en-US"/>
        </a:p>
      </dgm:t>
    </dgm:pt>
    <dgm:pt modelId="{9F583CF5-8CCB-4BFD-B0F4-42D17E465DCC}" type="pres">
      <dgm:prSet presAssocID="{D5AD0C5F-05EB-40DA-88CF-56C429AA0AB1}" presName="compNode" presStyleCnt="0"/>
      <dgm:spPr/>
    </dgm:pt>
    <dgm:pt modelId="{F0E0C909-BF1E-4394-B8AA-C2CFF882770E}" type="pres">
      <dgm:prSet presAssocID="{D5AD0C5F-05EB-40DA-88CF-56C429AA0AB1}" presName="bkgdShape" presStyleLbl="node1" presStyleIdx="4" presStyleCnt="5"/>
      <dgm:spPr/>
      <dgm:t>
        <a:bodyPr/>
        <a:lstStyle/>
        <a:p>
          <a:endParaRPr lang="en-US"/>
        </a:p>
      </dgm:t>
    </dgm:pt>
    <dgm:pt modelId="{1C76677B-A938-4D71-9844-1E1AAB79E3A9}" type="pres">
      <dgm:prSet presAssocID="{D5AD0C5F-05EB-40DA-88CF-56C429AA0AB1}" presName="nodeTx" presStyleLbl="node1" presStyleIdx="4" presStyleCnt="5">
        <dgm:presLayoutVars>
          <dgm:bulletEnabled val="1"/>
        </dgm:presLayoutVars>
      </dgm:prSet>
      <dgm:spPr/>
      <dgm:t>
        <a:bodyPr/>
        <a:lstStyle/>
        <a:p>
          <a:endParaRPr lang="en-US"/>
        </a:p>
      </dgm:t>
    </dgm:pt>
    <dgm:pt modelId="{3F45D617-7C00-4EA1-9EB4-AA3F158616C0}" type="pres">
      <dgm:prSet presAssocID="{D5AD0C5F-05EB-40DA-88CF-56C429AA0AB1}" presName="invisiNode" presStyleLbl="node1" presStyleIdx="4" presStyleCnt="5"/>
      <dgm:spPr/>
    </dgm:pt>
    <dgm:pt modelId="{79E7FEA6-5E9A-4A20-A783-1595995AB90F}" type="pres">
      <dgm:prSet presAssocID="{D5AD0C5F-05EB-40DA-88CF-56C429AA0AB1}" presName="imagNode" presStyleLbl="fgImgPlace1" presStyleIdx="4" presStyleCnt="5"/>
      <dgm:spPr>
        <a:blipFill rotWithShape="0">
          <a:blip xmlns:r="http://schemas.openxmlformats.org/officeDocument/2006/relationships" r:embed="rId5" cstate="screen">
            <a:extLst>
              <a:ext uri="{28A0092B-C50C-407E-A947-70E740481C1C}">
                <a14:useLocalDpi xmlns:a14="http://schemas.microsoft.com/office/drawing/2010/main" xmlns=""/>
              </a:ext>
            </a:extLst>
          </a:blip>
          <a:stretch>
            <a:fillRect/>
          </a:stretch>
        </a:blipFill>
      </dgm:spPr>
    </dgm:pt>
  </dgm:ptLst>
  <dgm:cxnLst>
    <dgm:cxn modelId="{AAC7F027-EF3C-4F1B-9A7D-A95805B896E7}" type="presOf" srcId="{775FB191-FAD2-4A9D-8E0B-D68DFD047DD2}" destId="{AC31FEAF-710C-4E04-9DA4-89768397E695}" srcOrd="1" destOrd="0" presId="urn:microsoft.com/office/officeart/2005/8/layout/hList7#2"/>
    <dgm:cxn modelId="{A7B8334B-074B-401E-A44F-BE7F826B7D73}" type="presOf" srcId="{1AC6D925-3692-4B24-B016-CFC4202FC459}" destId="{8B881BE6-0755-42F2-9A06-4D7B9621FF93}" srcOrd="1" destOrd="0" presId="urn:microsoft.com/office/officeart/2005/8/layout/hList7#2"/>
    <dgm:cxn modelId="{51959CEC-1C5A-4846-972F-428B026D8D51}" type="presOf" srcId="{BF8259D3-F336-41F5-862B-5E209139ADC2}" destId="{3437C886-B071-4D03-B2D0-E9C9C20BB331}" srcOrd="0" destOrd="0" presId="urn:microsoft.com/office/officeart/2005/8/layout/hList7#2"/>
    <dgm:cxn modelId="{F4AFA2ED-9840-4F78-8787-97C74C9B80AF}" srcId="{6B026D00-5104-4245-B3EE-DDFCB8F2B506}" destId="{B7EDC8F8-81CF-4780-B3D9-90A0A5C89F58}" srcOrd="0" destOrd="0" parTransId="{6F335889-20B1-44EB-B404-6E805A84E653}" sibTransId="{12901332-AE97-4C8E-BF95-F07F01120F98}"/>
    <dgm:cxn modelId="{2A8274D3-FC1E-4F2A-A02B-69DB39FD2A40}" type="presOf" srcId="{BF8259D3-F336-41F5-862B-5E209139ADC2}" destId="{356882CD-0529-4042-8580-2D3922161DEC}" srcOrd="1" destOrd="0" presId="urn:microsoft.com/office/officeart/2005/8/layout/hList7#2"/>
    <dgm:cxn modelId="{8715C274-7ACB-4193-A0D7-EC00205A246D}" type="presOf" srcId="{6B026D00-5104-4245-B3EE-DDFCB8F2B506}" destId="{97E4704C-BE09-4ACA-8A5C-70AE205B7FB0}" srcOrd="0" destOrd="0" presId="urn:microsoft.com/office/officeart/2005/8/layout/hList7#2"/>
    <dgm:cxn modelId="{474F7659-830D-4F55-8ED3-3E827992DDCE}" srcId="{6B026D00-5104-4245-B3EE-DDFCB8F2B506}" destId="{1AC6D925-3692-4B24-B016-CFC4202FC459}" srcOrd="1" destOrd="0" parTransId="{063DD31D-C717-42B2-A62D-73E37680AE4E}" sibTransId="{466CF9CB-983B-4D94-909F-92710F4CBFA9}"/>
    <dgm:cxn modelId="{3AFF622E-8789-4ED3-BAE3-A72989C047D1}" srcId="{6B026D00-5104-4245-B3EE-DDFCB8F2B506}" destId="{BF8259D3-F336-41F5-862B-5E209139ADC2}" srcOrd="2" destOrd="0" parTransId="{4B9E711D-E18D-4550-AFF2-5A399A0723A4}" sibTransId="{E00458F7-48DE-4A01-886E-871A8887A72E}"/>
    <dgm:cxn modelId="{1DD38DDC-0C2E-4385-A196-2BB1876DF778}" type="presOf" srcId="{775FB191-FAD2-4A9D-8E0B-D68DFD047DD2}" destId="{F05771D2-6EC2-4979-A891-72453807F344}" srcOrd="0" destOrd="0" presId="urn:microsoft.com/office/officeart/2005/8/layout/hList7#2"/>
    <dgm:cxn modelId="{26E0716E-A482-4F24-B92A-3E65C73AD945}" type="presOf" srcId="{1AC6D925-3692-4B24-B016-CFC4202FC459}" destId="{9E3CF000-5B8A-43BA-9D76-88AD21493DC0}" srcOrd="0" destOrd="0" presId="urn:microsoft.com/office/officeart/2005/8/layout/hList7#2"/>
    <dgm:cxn modelId="{DD1632BE-573D-491C-8B1F-828E71D0079B}" type="presOf" srcId="{D5AD0C5F-05EB-40DA-88CF-56C429AA0AB1}" destId="{F0E0C909-BF1E-4394-B8AA-C2CFF882770E}" srcOrd="0" destOrd="0" presId="urn:microsoft.com/office/officeart/2005/8/layout/hList7#2"/>
    <dgm:cxn modelId="{933F2222-EBDA-465F-B1C8-7D09D83C367A}" type="presOf" srcId="{12901332-AE97-4C8E-BF95-F07F01120F98}" destId="{106AA070-D90A-4CAC-B60D-4E9144771ECF}" srcOrd="0" destOrd="0" presId="urn:microsoft.com/office/officeart/2005/8/layout/hList7#2"/>
    <dgm:cxn modelId="{649FC3BF-AB3C-4B0E-8AD2-8D60FCBCEDC0}" type="presOf" srcId="{E00458F7-48DE-4A01-886E-871A8887A72E}" destId="{3C64FAC9-680B-4C62-A95C-BB995B8A8878}" srcOrd="0" destOrd="0" presId="urn:microsoft.com/office/officeart/2005/8/layout/hList7#2"/>
    <dgm:cxn modelId="{A4B57E21-E9D6-4CAE-BE86-E3EE7F1B4CFC}" srcId="{6B026D00-5104-4245-B3EE-DDFCB8F2B506}" destId="{D5AD0C5F-05EB-40DA-88CF-56C429AA0AB1}" srcOrd="4" destOrd="0" parTransId="{5A11931C-B081-483F-9E27-003AD366C8EF}" sibTransId="{04098F95-8D75-414C-835B-81AD088F8541}"/>
    <dgm:cxn modelId="{10B4771F-202A-45C7-BE9B-F614B669E696}" type="presOf" srcId="{466CF9CB-983B-4D94-909F-92710F4CBFA9}" destId="{FFD7B1B8-8A14-4EAF-860E-49F65D4F2BFE}" srcOrd="0" destOrd="0" presId="urn:microsoft.com/office/officeart/2005/8/layout/hList7#2"/>
    <dgm:cxn modelId="{2897866B-E75E-4CFB-B0CE-D0B9C2B189BE}" srcId="{6B026D00-5104-4245-B3EE-DDFCB8F2B506}" destId="{775FB191-FAD2-4A9D-8E0B-D68DFD047DD2}" srcOrd="3" destOrd="0" parTransId="{9ACF362B-5B3E-4926-A741-E71B026560F1}" sibTransId="{E0CE38E8-C8B7-4FCD-9F69-A2F11D3CFA53}"/>
    <dgm:cxn modelId="{935ECC04-C3B7-4089-A439-C4C30E77EAFF}" type="presOf" srcId="{B7EDC8F8-81CF-4780-B3D9-90A0A5C89F58}" destId="{3A495B7C-4D84-4248-B83C-E8ED89AED751}" srcOrd="0" destOrd="0" presId="urn:microsoft.com/office/officeart/2005/8/layout/hList7#2"/>
    <dgm:cxn modelId="{7539F626-D0D9-4675-AB21-F5ED7CB2880F}" type="presOf" srcId="{D5AD0C5F-05EB-40DA-88CF-56C429AA0AB1}" destId="{1C76677B-A938-4D71-9844-1E1AAB79E3A9}" srcOrd="1" destOrd="0" presId="urn:microsoft.com/office/officeart/2005/8/layout/hList7#2"/>
    <dgm:cxn modelId="{65263B8D-8835-4BFA-B91B-AA4B81E9A75C}" type="presOf" srcId="{E0CE38E8-C8B7-4FCD-9F69-A2F11D3CFA53}" destId="{FB78CD2A-6DB4-4DF9-82B6-6CECA87D92D7}" srcOrd="0" destOrd="0" presId="urn:microsoft.com/office/officeart/2005/8/layout/hList7#2"/>
    <dgm:cxn modelId="{EC38734E-6BF9-44C4-BB65-AB974AE307F3}" type="presOf" srcId="{B7EDC8F8-81CF-4780-B3D9-90A0A5C89F58}" destId="{235164B5-737B-4BFB-A209-6633408EF9A5}" srcOrd="1" destOrd="0" presId="urn:microsoft.com/office/officeart/2005/8/layout/hList7#2"/>
    <dgm:cxn modelId="{E084FC41-1776-4354-A3DA-6EC20F8F2430}" type="presParOf" srcId="{97E4704C-BE09-4ACA-8A5C-70AE205B7FB0}" destId="{6ADACD77-27A0-4A55-A107-F60B59C306D9}" srcOrd="0" destOrd="0" presId="urn:microsoft.com/office/officeart/2005/8/layout/hList7#2"/>
    <dgm:cxn modelId="{48FDA9FB-6804-4312-B249-3FAC17211318}" type="presParOf" srcId="{97E4704C-BE09-4ACA-8A5C-70AE205B7FB0}" destId="{27503295-1F29-4AA1-A74A-532FF312C22B}" srcOrd="1" destOrd="0" presId="urn:microsoft.com/office/officeart/2005/8/layout/hList7#2"/>
    <dgm:cxn modelId="{F6CE3E44-A44A-4E24-BEB2-C12E8415BAF7}" type="presParOf" srcId="{27503295-1F29-4AA1-A74A-532FF312C22B}" destId="{A70E8D04-D488-4A6E-81DE-0117E1DD39E7}" srcOrd="0" destOrd="0" presId="urn:microsoft.com/office/officeart/2005/8/layout/hList7#2"/>
    <dgm:cxn modelId="{285AF04F-F6B1-4754-A2F8-C434B24B3E83}" type="presParOf" srcId="{A70E8D04-D488-4A6E-81DE-0117E1DD39E7}" destId="{3A495B7C-4D84-4248-B83C-E8ED89AED751}" srcOrd="0" destOrd="0" presId="urn:microsoft.com/office/officeart/2005/8/layout/hList7#2"/>
    <dgm:cxn modelId="{C589427D-DC8F-4FC2-9B1D-7DE84A1AF5AC}" type="presParOf" srcId="{A70E8D04-D488-4A6E-81DE-0117E1DD39E7}" destId="{235164B5-737B-4BFB-A209-6633408EF9A5}" srcOrd="1" destOrd="0" presId="urn:microsoft.com/office/officeart/2005/8/layout/hList7#2"/>
    <dgm:cxn modelId="{29E5B1C5-8A6D-4D55-B980-32CD3D4C298E}" type="presParOf" srcId="{A70E8D04-D488-4A6E-81DE-0117E1DD39E7}" destId="{08C9CB3A-EE35-48EF-89BF-D64ADC091A64}" srcOrd="2" destOrd="0" presId="urn:microsoft.com/office/officeart/2005/8/layout/hList7#2"/>
    <dgm:cxn modelId="{6A0EC09A-B8E7-4102-AA7A-0F91B4FB7274}" type="presParOf" srcId="{A70E8D04-D488-4A6E-81DE-0117E1DD39E7}" destId="{7B8F7B44-3B6D-47F0-8D49-886892D4C1C7}" srcOrd="3" destOrd="0" presId="urn:microsoft.com/office/officeart/2005/8/layout/hList7#2"/>
    <dgm:cxn modelId="{5080772D-278C-4CC5-B0F7-9B1F13511B7A}" type="presParOf" srcId="{27503295-1F29-4AA1-A74A-532FF312C22B}" destId="{106AA070-D90A-4CAC-B60D-4E9144771ECF}" srcOrd="1" destOrd="0" presId="urn:microsoft.com/office/officeart/2005/8/layout/hList7#2"/>
    <dgm:cxn modelId="{10386E8D-54ED-48DC-8E76-B8AA195D90D4}" type="presParOf" srcId="{27503295-1F29-4AA1-A74A-532FF312C22B}" destId="{4D0E3CB0-0994-4A83-B29B-DACE096E5729}" srcOrd="2" destOrd="0" presId="urn:microsoft.com/office/officeart/2005/8/layout/hList7#2"/>
    <dgm:cxn modelId="{7FB21AC1-D05F-4845-8A78-934FCDA51135}" type="presParOf" srcId="{4D0E3CB0-0994-4A83-B29B-DACE096E5729}" destId="{9E3CF000-5B8A-43BA-9D76-88AD21493DC0}" srcOrd="0" destOrd="0" presId="urn:microsoft.com/office/officeart/2005/8/layout/hList7#2"/>
    <dgm:cxn modelId="{CFDAEBB1-EEDA-46AE-B2C8-F35CCD89A455}" type="presParOf" srcId="{4D0E3CB0-0994-4A83-B29B-DACE096E5729}" destId="{8B881BE6-0755-42F2-9A06-4D7B9621FF93}" srcOrd="1" destOrd="0" presId="urn:microsoft.com/office/officeart/2005/8/layout/hList7#2"/>
    <dgm:cxn modelId="{C1B56E14-A468-470F-AC9E-02A6C81010DA}" type="presParOf" srcId="{4D0E3CB0-0994-4A83-B29B-DACE096E5729}" destId="{F9A8A700-8E69-4BBE-9809-EF4BD9EEC25E}" srcOrd="2" destOrd="0" presId="urn:microsoft.com/office/officeart/2005/8/layout/hList7#2"/>
    <dgm:cxn modelId="{36A26DD8-99D2-4C67-BE82-45ED1603AD31}" type="presParOf" srcId="{4D0E3CB0-0994-4A83-B29B-DACE096E5729}" destId="{8085084D-8D00-44E4-914E-4CA7AB870A0B}" srcOrd="3" destOrd="0" presId="urn:microsoft.com/office/officeart/2005/8/layout/hList7#2"/>
    <dgm:cxn modelId="{0B7E1FB5-9CA4-4F51-88A3-2F10138EB0F0}" type="presParOf" srcId="{27503295-1F29-4AA1-A74A-532FF312C22B}" destId="{FFD7B1B8-8A14-4EAF-860E-49F65D4F2BFE}" srcOrd="3" destOrd="0" presId="urn:microsoft.com/office/officeart/2005/8/layout/hList7#2"/>
    <dgm:cxn modelId="{B122C157-CECB-4411-BB75-0F1DDD1B7626}" type="presParOf" srcId="{27503295-1F29-4AA1-A74A-532FF312C22B}" destId="{7B072107-DD1E-4313-84E9-3F603B834B04}" srcOrd="4" destOrd="0" presId="urn:microsoft.com/office/officeart/2005/8/layout/hList7#2"/>
    <dgm:cxn modelId="{669155B9-441C-471B-A280-68D6F4154EED}" type="presParOf" srcId="{7B072107-DD1E-4313-84E9-3F603B834B04}" destId="{3437C886-B071-4D03-B2D0-E9C9C20BB331}" srcOrd="0" destOrd="0" presId="urn:microsoft.com/office/officeart/2005/8/layout/hList7#2"/>
    <dgm:cxn modelId="{ABB98C8C-B1E9-44B3-97C2-ADC662C55DFA}" type="presParOf" srcId="{7B072107-DD1E-4313-84E9-3F603B834B04}" destId="{356882CD-0529-4042-8580-2D3922161DEC}" srcOrd="1" destOrd="0" presId="urn:microsoft.com/office/officeart/2005/8/layout/hList7#2"/>
    <dgm:cxn modelId="{DC2BEEE1-E3BD-4A97-A0B5-88142895F210}" type="presParOf" srcId="{7B072107-DD1E-4313-84E9-3F603B834B04}" destId="{7CD0F34F-63AC-4C4E-943A-A88393F13F78}" srcOrd="2" destOrd="0" presId="urn:microsoft.com/office/officeart/2005/8/layout/hList7#2"/>
    <dgm:cxn modelId="{3698A651-E1DF-429D-95CF-85FDBCBFFCBE}" type="presParOf" srcId="{7B072107-DD1E-4313-84E9-3F603B834B04}" destId="{B74837ED-ABAD-4052-AA89-0F9E7A59E692}" srcOrd="3" destOrd="0" presId="urn:microsoft.com/office/officeart/2005/8/layout/hList7#2"/>
    <dgm:cxn modelId="{7651B2AE-A03D-4634-9CFB-C95B7FC92677}" type="presParOf" srcId="{27503295-1F29-4AA1-A74A-532FF312C22B}" destId="{3C64FAC9-680B-4C62-A95C-BB995B8A8878}" srcOrd="5" destOrd="0" presId="urn:microsoft.com/office/officeart/2005/8/layout/hList7#2"/>
    <dgm:cxn modelId="{60A0E199-2E7B-4E3A-A6EA-0A2C509A20F8}" type="presParOf" srcId="{27503295-1F29-4AA1-A74A-532FF312C22B}" destId="{9C6EF217-ADFD-4943-8654-5425052DFA89}" srcOrd="6" destOrd="0" presId="urn:microsoft.com/office/officeart/2005/8/layout/hList7#2"/>
    <dgm:cxn modelId="{3B1A12DE-5A13-449E-899E-F76C5D5A1DE5}" type="presParOf" srcId="{9C6EF217-ADFD-4943-8654-5425052DFA89}" destId="{F05771D2-6EC2-4979-A891-72453807F344}" srcOrd="0" destOrd="0" presId="urn:microsoft.com/office/officeart/2005/8/layout/hList7#2"/>
    <dgm:cxn modelId="{3DF83978-AA3B-40A1-8160-6214A1C710E1}" type="presParOf" srcId="{9C6EF217-ADFD-4943-8654-5425052DFA89}" destId="{AC31FEAF-710C-4E04-9DA4-89768397E695}" srcOrd="1" destOrd="0" presId="urn:microsoft.com/office/officeart/2005/8/layout/hList7#2"/>
    <dgm:cxn modelId="{5CC07EC0-26AE-4A5B-B2FD-A9D39910FA8C}" type="presParOf" srcId="{9C6EF217-ADFD-4943-8654-5425052DFA89}" destId="{8844123F-5D64-4029-8BF4-437F6DFF7E63}" srcOrd="2" destOrd="0" presId="urn:microsoft.com/office/officeart/2005/8/layout/hList7#2"/>
    <dgm:cxn modelId="{49429058-131C-4CFF-B44F-EF567CF48F33}" type="presParOf" srcId="{9C6EF217-ADFD-4943-8654-5425052DFA89}" destId="{86E4D3DD-99E2-4673-AE98-2CFEA3101D70}" srcOrd="3" destOrd="0" presId="urn:microsoft.com/office/officeart/2005/8/layout/hList7#2"/>
    <dgm:cxn modelId="{91849277-7E64-4282-B45D-73B8F2242D10}" type="presParOf" srcId="{27503295-1F29-4AA1-A74A-532FF312C22B}" destId="{FB78CD2A-6DB4-4DF9-82B6-6CECA87D92D7}" srcOrd="7" destOrd="0" presId="urn:microsoft.com/office/officeart/2005/8/layout/hList7#2"/>
    <dgm:cxn modelId="{944CAA9C-3751-4F38-BCF9-8296B78A45E8}" type="presParOf" srcId="{27503295-1F29-4AA1-A74A-532FF312C22B}" destId="{9F583CF5-8CCB-4BFD-B0F4-42D17E465DCC}" srcOrd="8" destOrd="0" presId="urn:microsoft.com/office/officeart/2005/8/layout/hList7#2"/>
    <dgm:cxn modelId="{C8F867A2-3EA0-4CBD-A36F-02BD3589890E}" type="presParOf" srcId="{9F583CF5-8CCB-4BFD-B0F4-42D17E465DCC}" destId="{F0E0C909-BF1E-4394-B8AA-C2CFF882770E}" srcOrd="0" destOrd="0" presId="urn:microsoft.com/office/officeart/2005/8/layout/hList7#2"/>
    <dgm:cxn modelId="{811CE295-B988-4932-BA0A-3457BFCC6F99}" type="presParOf" srcId="{9F583CF5-8CCB-4BFD-B0F4-42D17E465DCC}" destId="{1C76677B-A938-4D71-9844-1E1AAB79E3A9}" srcOrd="1" destOrd="0" presId="urn:microsoft.com/office/officeart/2005/8/layout/hList7#2"/>
    <dgm:cxn modelId="{1EDFE979-5EFA-4D35-B1AF-9377EE9E140A}" type="presParOf" srcId="{9F583CF5-8CCB-4BFD-B0F4-42D17E465DCC}" destId="{3F45D617-7C00-4EA1-9EB4-AA3F158616C0}" srcOrd="2" destOrd="0" presId="urn:microsoft.com/office/officeart/2005/8/layout/hList7#2"/>
    <dgm:cxn modelId="{5B6441E4-CB90-4C07-AF4A-E3D1166D3301}" type="presParOf" srcId="{9F583CF5-8CCB-4BFD-B0F4-42D17E465DCC}" destId="{79E7FEA6-5E9A-4A20-A783-1595995AB90F}" srcOrd="3" destOrd="0" presId="urn:microsoft.com/office/officeart/2005/8/layout/hList7#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1831F7-35E4-40A5-8ADA-AAF133AA475C}" type="doc">
      <dgm:prSet loTypeId="urn:microsoft.com/office/officeart/2005/8/layout/cycle5" loCatId="cycle" qsTypeId="urn:microsoft.com/office/officeart/2005/8/quickstyle/simple5" qsCatId="simple" csTypeId="urn:microsoft.com/office/officeart/2005/8/colors/accent1_2" csCatId="accent1" phldr="1"/>
      <dgm:spPr/>
      <dgm:t>
        <a:bodyPr/>
        <a:lstStyle/>
        <a:p>
          <a:endParaRPr lang="en-US"/>
        </a:p>
      </dgm:t>
    </dgm:pt>
    <dgm:pt modelId="{8A3EF56E-98B8-428A-AF99-237A9308F626}">
      <dgm:prSet phldrT="[Text]"/>
      <dgm:spPr/>
      <dgm:t>
        <a:bodyPr/>
        <a:lstStyle/>
        <a:p>
          <a:r>
            <a:rPr lang="en-US" dirty="0" smtClean="0"/>
            <a:t>Security</a:t>
          </a:r>
          <a:endParaRPr lang="en-US" dirty="0"/>
        </a:p>
      </dgm:t>
    </dgm:pt>
    <dgm:pt modelId="{8A327F97-FC47-4A31-940A-5A17C7D416CD}" type="parTrans" cxnId="{840FB82D-8887-4C11-A7E3-5629D14664ED}">
      <dgm:prSet/>
      <dgm:spPr/>
      <dgm:t>
        <a:bodyPr/>
        <a:lstStyle/>
        <a:p>
          <a:endParaRPr lang="en-US"/>
        </a:p>
      </dgm:t>
    </dgm:pt>
    <dgm:pt modelId="{8FDD6AEC-FD7F-4ACC-9EAC-5AB61DE3311A}" type="sibTrans" cxnId="{840FB82D-8887-4C11-A7E3-5629D14664ED}">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870AEB05-E25D-4751-B10D-D74864B30028}">
      <dgm:prSet phldrT="[Text]"/>
      <dgm:spPr/>
      <dgm:t>
        <a:bodyPr/>
        <a:lstStyle/>
        <a:p>
          <a:r>
            <a:rPr lang="en-US" dirty="0" smtClean="0"/>
            <a:t> Water</a:t>
          </a:r>
          <a:endParaRPr lang="en-US" dirty="0"/>
        </a:p>
      </dgm:t>
    </dgm:pt>
    <dgm:pt modelId="{3E586B1E-A39A-47CF-8CD7-E4C795019E35}" type="parTrans" cxnId="{BC563F81-039E-470E-8026-577CD2676B89}">
      <dgm:prSet/>
      <dgm:spPr/>
      <dgm:t>
        <a:bodyPr/>
        <a:lstStyle/>
        <a:p>
          <a:endParaRPr lang="en-US"/>
        </a:p>
      </dgm:t>
    </dgm:pt>
    <dgm:pt modelId="{F4F53AA8-9AD8-4197-80A1-1BE59045A72B}" type="sibTrans" cxnId="{BC563F81-039E-470E-8026-577CD2676B89}">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8504035F-ADE3-4691-81B8-6D38D3FBF26D}">
      <dgm:prSet phldrT="[Text]"/>
      <dgm:spPr/>
      <dgm:t>
        <a:bodyPr/>
        <a:lstStyle/>
        <a:p>
          <a:r>
            <a:rPr lang="en-US" dirty="0" smtClean="0"/>
            <a:t>Shelter</a:t>
          </a:r>
          <a:endParaRPr lang="en-US" dirty="0"/>
        </a:p>
      </dgm:t>
    </dgm:pt>
    <dgm:pt modelId="{BE3FB548-6D96-4200-B7C3-A1FF267060F4}" type="parTrans" cxnId="{5DB29EB0-4758-446C-951F-7ED392706260}">
      <dgm:prSet/>
      <dgm:spPr/>
      <dgm:t>
        <a:bodyPr/>
        <a:lstStyle/>
        <a:p>
          <a:endParaRPr lang="en-US"/>
        </a:p>
      </dgm:t>
    </dgm:pt>
    <dgm:pt modelId="{44B4E4D7-CC71-4F73-9C1C-14AD8189607A}" type="sibTrans" cxnId="{5DB29EB0-4758-446C-951F-7ED392706260}">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D2B7499B-4710-4C5F-87A9-E24180C5884E}">
      <dgm:prSet phldrT="[Text]"/>
      <dgm:spPr/>
      <dgm:t>
        <a:bodyPr/>
        <a:lstStyle/>
        <a:p>
          <a:r>
            <a:rPr lang="en-US" dirty="0" smtClean="0"/>
            <a:t>Food</a:t>
          </a:r>
          <a:endParaRPr lang="en-US" dirty="0"/>
        </a:p>
      </dgm:t>
    </dgm:pt>
    <dgm:pt modelId="{675D09CF-EA93-4BEB-8B28-C6EE32E8C790}" type="parTrans" cxnId="{F2F8A4E6-C809-4B37-9FD6-54A1E9F70F0A}">
      <dgm:prSet/>
      <dgm:spPr/>
      <dgm:t>
        <a:bodyPr/>
        <a:lstStyle/>
        <a:p>
          <a:endParaRPr lang="en-US"/>
        </a:p>
      </dgm:t>
    </dgm:pt>
    <dgm:pt modelId="{DF409EF7-59D8-4364-A638-9D29FFA91240}" type="sibTrans" cxnId="{F2F8A4E6-C809-4B37-9FD6-54A1E9F70F0A}">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1A39FD49-E7CF-4C5E-8F5A-666D622F0268}" type="pres">
      <dgm:prSet presAssocID="{141831F7-35E4-40A5-8ADA-AAF133AA475C}" presName="cycle" presStyleCnt="0">
        <dgm:presLayoutVars>
          <dgm:dir/>
          <dgm:resizeHandles val="exact"/>
        </dgm:presLayoutVars>
      </dgm:prSet>
      <dgm:spPr/>
      <dgm:t>
        <a:bodyPr/>
        <a:lstStyle/>
        <a:p>
          <a:endParaRPr lang="en-US"/>
        </a:p>
      </dgm:t>
    </dgm:pt>
    <dgm:pt modelId="{F6E7069F-A8B5-44C0-BE70-F125B5015DA9}" type="pres">
      <dgm:prSet presAssocID="{8A3EF56E-98B8-428A-AF99-237A9308F626}" presName="node" presStyleLbl="node1" presStyleIdx="0" presStyleCnt="4" custScaleX="89846" custScaleY="56915">
        <dgm:presLayoutVars>
          <dgm:bulletEnabled val="1"/>
        </dgm:presLayoutVars>
      </dgm:prSet>
      <dgm:spPr/>
      <dgm:t>
        <a:bodyPr/>
        <a:lstStyle/>
        <a:p>
          <a:endParaRPr lang="en-US"/>
        </a:p>
      </dgm:t>
    </dgm:pt>
    <dgm:pt modelId="{0C02E5E9-9F77-4C13-AB2A-B2A9D82B6425}" type="pres">
      <dgm:prSet presAssocID="{8A3EF56E-98B8-428A-AF99-237A9308F626}" presName="spNode" presStyleCnt="0"/>
      <dgm:spPr/>
    </dgm:pt>
    <dgm:pt modelId="{1AC0E4CF-488C-475B-B7F6-42360BD7CEB9}" type="pres">
      <dgm:prSet presAssocID="{8FDD6AEC-FD7F-4ACC-9EAC-5AB61DE3311A}" presName="sibTrans" presStyleLbl="sibTrans1D1" presStyleIdx="0" presStyleCnt="4"/>
      <dgm:spPr/>
      <dgm:t>
        <a:bodyPr/>
        <a:lstStyle/>
        <a:p>
          <a:endParaRPr lang="en-US"/>
        </a:p>
      </dgm:t>
    </dgm:pt>
    <dgm:pt modelId="{C0F70958-393F-47DA-98D2-B3D4A5FB8B76}" type="pres">
      <dgm:prSet presAssocID="{870AEB05-E25D-4751-B10D-D74864B30028}" presName="node" presStyleLbl="node1" presStyleIdx="1" presStyleCnt="4" custScaleX="89846" custScaleY="56915" custRadScaleRad="134196">
        <dgm:presLayoutVars>
          <dgm:bulletEnabled val="1"/>
        </dgm:presLayoutVars>
      </dgm:prSet>
      <dgm:spPr/>
      <dgm:t>
        <a:bodyPr/>
        <a:lstStyle/>
        <a:p>
          <a:endParaRPr lang="en-US"/>
        </a:p>
      </dgm:t>
    </dgm:pt>
    <dgm:pt modelId="{FC89D050-A632-4446-A98D-B97C46C7CE2C}" type="pres">
      <dgm:prSet presAssocID="{870AEB05-E25D-4751-B10D-D74864B30028}" presName="spNode" presStyleCnt="0"/>
      <dgm:spPr/>
    </dgm:pt>
    <dgm:pt modelId="{1538A34A-6863-408B-A849-967B23DF6C98}" type="pres">
      <dgm:prSet presAssocID="{F4F53AA8-9AD8-4197-80A1-1BE59045A72B}" presName="sibTrans" presStyleLbl="sibTrans1D1" presStyleIdx="1" presStyleCnt="4"/>
      <dgm:spPr/>
      <dgm:t>
        <a:bodyPr/>
        <a:lstStyle/>
        <a:p>
          <a:endParaRPr lang="en-US"/>
        </a:p>
      </dgm:t>
    </dgm:pt>
    <dgm:pt modelId="{C6FD7905-B42F-49B7-901D-37E002407511}" type="pres">
      <dgm:prSet presAssocID="{8504035F-ADE3-4691-81B8-6D38D3FBF26D}" presName="node" presStyleLbl="node1" presStyleIdx="2" presStyleCnt="4" custScaleX="89846" custScaleY="56915" custRadScaleRad="104481">
        <dgm:presLayoutVars>
          <dgm:bulletEnabled val="1"/>
        </dgm:presLayoutVars>
      </dgm:prSet>
      <dgm:spPr/>
      <dgm:t>
        <a:bodyPr/>
        <a:lstStyle/>
        <a:p>
          <a:endParaRPr lang="en-US"/>
        </a:p>
      </dgm:t>
    </dgm:pt>
    <dgm:pt modelId="{5044A57C-7C50-4721-8A34-54EC8B3B4A3F}" type="pres">
      <dgm:prSet presAssocID="{8504035F-ADE3-4691-81B8-6D38D3FBF26D}" presName="spNode" presStyleCnt="0"/>
      <dgm:spPr/>
    </dgm:pt>
    <dgm:pt modelId="{1885342F-3B2A-4C45-9C1F-674DC08E78BA}" type="pres">
      <dgm:prSet presAssocID="{44B4E4D7-CC71-4F73-9C1C-14AD8189607A}" presName="sibTrans" presStyleLbl="sibTrans1D1" presStyleIdx="2" presStyleCnt="4"/>
      <dgm:spPr/>
      <dgm:t>
        <a:bodyPr/>
        <a:lstStyle/>
        <a:p>
          <a:endParaRPr lang="en-US"/>
        </a:p>
      </dgm:t>
    </dgm:pt>
    <dgm:pt modelId="{34C3EC3B-0D28-4871-8AE7-CBBFFC4F1449}" type="pres">
      <dgm:prSet presAssocID="{D2B7499B-4710-4C5F-87A9-E24180C5884E}" presName="node" presStyleLbl="node1" presStyleIdx="3" presStyleCnt="4" custScaleX="89846" custScaleY="56915" custRadScaleRad="134195">
        <dgm:presLayoutVars>
          <dgm:bulletEnabled val="1"/>
        </dgm:presLayoutVars>
      </dgm:prSet>
      <dgm:spPr/>
      <dgm:t>
        <a:bodyPr/>
        <a:lstStyle/>
        <a:p>
          <a:endParaRPr lang="en-US"/>
        </a:p>
      </dgm:t>
    </dgm:pt>
    <dgm:pt modelId="{8D5BF428-21CD-49D7-9830-875152A694DF}" type="pres">
      <dgm:prSet presAssocID="{D2B7499B-4710-4C5F-87A9-E24180C5884E}" presName="spNode" presStyleCnt="0"/>
      <dgm:spPr/>
    </dgm:pt>
    <dgm:pt modelId="{DCBFA3FE-F9D7-4B92-B8D7-E2A434FD1778}" type="pres">
      <dgm:prSet presAssocID="{DF409EF7-59D8-4364-A638-9D29FFA91240}" presName="sibTrans" presStyleLbl="sibTrans1D1" presStyleIdx="3" presStyleCnt="4"/>
      <dgm:spPr/>
      <dgm:t>
        <a:bodyPr/>
        <a:lstStyle/>
        <a:p>
          <a:endParaRPr lang="en-US"/>
        </a:p>
      </dgm:t>
    </dgm:pt>
  </dgm:ptLst>
  <dgm:cxnLst>
    <dgm:cxn modelId="{20BFF584-DC29-4A46-8D81-4B84352013EB}" type="presOf" srcId="{44B4E4D7-CC71-4F73-9C1C-14AD8189607A}" destId="{1885342F-3B2A-4C45-9C1F-674DC08E78BA}" srcOrd="0" destOrd="0" presId="urn:microsoft.com/office/officeart/2005/8/layout/cycle5"/>
    <dgm:cxn modelId="{5DB29EB0-4758-446C-951F-7ED392706260}" srcId="{141831F7-35E4-40A5-8ADA-AAF133AA475C}" destId="{8504035F-ADE3-4691-81B8-6D38D3FBF26D}" srcOrd="2" destOrd="0" parTransId="{BE3FB548-6D96-4200-B7C3-A1FF267060F4}" sibTransId="{44B4E4D7-CC71-4F73-9C1C-14AD8189607A}"/>
    <dgm:cxn modelId="{117F83EE-A955-4F2A-9A12-396DDC36B907}" type="presOf" srcId="{141831F7-35E4-40A5-8ADA-AAF133AA475C}" destId="{1A39FD49-E7CF-4C5E-8F5A-666D622F0268}" srcOrd="0" destOrd="0" presId="urn:microsoft.com/office/officeart/2005/8/layout/cycle5"/>
    <dgm:cxn modelId="{BC563F81-039E-470E-8026-577CD2676B89}" srcId="{141831F7-35E4-40A5-8ADA-AAF133AA475C}" destId="{870AEB05-E25D-4751-B10D-D74864B30028}" srcOrd="1" destOrd="0" parTransId="{3E586B1E-A39A-47CF-8CD7-E4C795019E35}" sibTransId="{F4F53AA8-9AD8-4197-80A1-1BE59045A72B}"/>
    <dgm:cxn modelId="{0CE7C222-E46D-4BBD-B0B6-4AFA95F51BDA}" type="presOf" srcId="{8A3EF56E-98B8-428A-AF99-237A9308F626}" destId="{F6E7069F-A8B5-44C0-BE70-F125B5015DA9}" srcOrd="0" destOrd="0" presId="urn:microsoft.com/office/officeart/2005/8/layout/cycle5"/>
    <dgm:cxn modelId="{E1C282EC-F350-4A8C-9305-2BBD0ADF3EAC}" type="presOf" srcId="{D2B7499B-4710-4C5F-87A9-E24180C5884E}" destId="{34C3EC3B-0D28-4871-8AE7-CBBFFC4F1449}" srcOrd="0" destOrd="0" presId="urn:microsoft.com/office/officeart/2005/8/layout/cycle5"/>
    <dgm:cxn modelId="{FC1F3A57-7E52-4DB0-8E34-51FD0DF705E6}" type="presOf" srcId="{8FDD6AEC-FD7F-4ACC-9EAC-5AB61DE3311A}" destId="{1AC0E4CF-488C-475B-B7F6-42360BD7CEB9}" srcOrd="0" destOrd="0" presId="urn:microsoft.com/office/officeart/2005/8/layout/cycle5"/>
    <dgm:cxn modelId="{F2F8A4E6-C809-4B37-9FD6-54A1E9F70F0A}" srcId="{141831F7-35E4-40A5-8ADA-AAF133AA475C}" destId="{D2B7499B-4710-4C5F-87A9-E24180C5884E}" srcOrd="3" destOrd="0" parTransId="{675D09CF-EA93-4BEB-8B28-C6EE32E8C790}" sibTransId="{DF409EF7-59D8-4364-A638-9D29FFA91240}"/>
    <dgm:cxn modelId="{657B47F6-8E8B-4E2C-9B74-21B462A40023}" type="presOf" srcId="{DF409EF7-59D8-4364-A638-9D29FFA91240}" destId="{DCBFA3FE-F9D7-4B92-B8D7-E2A434FD1778}" srcOrd="0" destOrd="0" presId="urn:microsoft.com/office/officeart/2005/8/layout/cycle5"/>
    <dgm:cxn modelId="{78EF1D68-01E1-4B2C-8533-7C35AFA03D17}" type="presOf" srcId="{F4F53AA8-9AD8-4197-80A1-1BE59045A72B}" destId="{1538A34A-6863-408B-A849-967B23DF6C98}" srcOrd="0" destOrd="0" presId="urn:microsoft.com/office/officeart/2005/8/layout/cycle5"/>
    <dgm:cxn modelId="{A71B48B2-5784-42ED-A09C-8FBDF83E20DE}" type="presOf" srcId="{870AEB05-E25D-4751-B10D-D74864B30028}" destId="{C0F70958-393F-47DA-98D2-B3D4A5FB8B76}" srcOrd="0" destOrd="0" presId="urn:microsoft.com/office/officeart/2005/8/layout/cycle5"/>
    <dgm:cxn modelId="{840FB82D-8887-4C11-A7E3-5629D14664ED}" srcId="{141831F7-35E4-40A5-8ADA-AAF133AA475C}" destId="{8A3EF56E-98B8-428A-AF99-237A9308F626}" srcOrd="0" destOrd="0" parTransId="{8A327F97-FC47-4A31-940A-5A17C7D416CD}" sibTransId="{8FDD6AEC-FD7F-4ACC-9EAC-5AB61DE3311A}"/>
    <dgm:cxn modelId="{6BA1BFEF-9BE1-4133-88A5-0E5036232105}" type="presOf" srcId="{8504035F-ADE3-4691-81B8-6D38D3FBF26D}" destId="{C6FD7905-B42F-49B7-901D-37E002407511}" srcOrd="0" destOrd="0" presId="urn:microsoft.com/office/officeart/2005/8/layout/cycle5"/>
    <dgm:cxn modelId="{58273B6E-F67E-4208-B3E5-E46F5FAB2B2F}" type="presParOf" srcId="{1A39FD49-E7CF-4C5E-8F5A-666D622F0268}" destId="{F6E7069F-A8B5-44C0-BE70-F125B5015DA9}" srcOrd="0" destOrd="0" presId="urn:microsoft.com/office/officeart/2005/8/layout/cycle5"/>
    <dgm:cxn modelId="{8F0AA585-D20D-412B-8B4E-97A220A84979}" type="presParOf" srcId="{1A39FD49-E7CF-4C5E-8F5A-666D622F0268}" destId="{0C02E5E9-9F77-4C13-AB2A-B2A9D82B6425}" srcOrd="1" destOrd="0" presId="urn:microsoft.com/office/officeart/2005/8/layout/cycle5"/>
    <dgm:cxn modelId="{3D56FFCF-5216-44F8-8A1C-8944CB7EE68A}" type="presParOf" srcId="{1A39FD49-E7CF-4C5E-8F5A-666D622F0268}" destId="{1AC0E4CF-488C-475B-B7F6-42360BD7CEB9}" srcOrd="2" destOrd="0" presId="urn:microsoft.com/office/officeart/2005/8/layout/cycle5"/>
    <dgm:cxn modelId="{65AF3560-28E7-4864-BFBA-84E8E6DC5E29}" type="presParOf" srcId="{1A39FD49-E7CF-4C5E-8F5A-666D622F0268}" destId="{C0F70958-393F-47DA-98D2-B3D4A5FB8B76}" srcOrd="3" destOrd="0" presId="urn:microsoft.com/office/officeart/2005/8/layout/cycle5"/>
    <dgm:cxn modelId="{4280FB9D-AE08-4868-97EE-D3035C3C6D0D}" type="presParOf" srcId="{1A39FD49-E7CF-4C5E-8F5A-666D622F0268}" destId="{FC89D050-A632-4446-A98D-B97C46C7CE2C}" srcOrd="4" destOrd="0" presId="urn:microsoft.com/office/officeart/2005/8/layout/cycle5"/>
    <dgm:cxn modelId="{3733DB1C-EBCC-488A-8068-A59A54F962D7}" type="presParOf" srcId="{1A39FD49-E7CF-4C5E-8F5A-666D622F0268}" destId="{1538A34A-6863-408B-A849-967B23DF6C98}" srcOrd="5" destOrd="0" presId="urn:microsoft.com/office/officeart/2005/8/layout/cycle5"/>
    <dgm:cxn modelId="{8ACC1F54-6782-46C4-AEAC-D0D0643B3CB4}" type="presParOf" srcId="{1A39FD49-E7CF-4C5E-8F5A-666D622F0268}" destId="{C6FD7905-B42F-49B7-901D-37E002407511}" srcOrd="6" destOrd="0" presId="urn:microsoft.com/office/officeart/2005/8/layout/cycle5"/>
    <dgm:cxn modelId="{57FD32C6-BFBC-4A90-BB50-6ADCC7F7550A}" type="presParOf" srcId="{1A39FD49-E7CF-4C5E-8F5A-666D622F0268}" destId="{5044A57C-7C50-4721-8A34-54EC8B3B4A3F}" srcOrd="7" destOrd="0" presId="urn:microsoft.com/office/officeart/2005/8/layout/cycle5"/>
    <dgm:cxn modelId="{454F767A-ED22-4B1B-84C9-FD9CD28BDD43}" type="presParOf" srcId="{1A39FD49-E7CF-4C5E-8F5A-666D622F0268}" destId="{1885342F-3B2A-4C45-9C1F-674DC08E78BA}" srcOrd="8" destOrd="0" presId="urn:microsoft.com/office/officeart/2005/8/layout/cycle5"/>
    <dgm:cxn modelId="{403BC77A-F3C9-4572-B905-40F11A782012}" type="presParOf" srcId="{1A39FD49-E7CF-4C5E-8F5A-666D622F0268}" destId="{34C3EC3B-0D28-4871-8AE7-CBBFFC4F1449}" srcOrd="9" destOrd="0" presId="urn:microsoft.com/office/officeart/2005/8/layout/cycle5"/>
    <dgm:cxn modelId="{AC5B76B5-72B9-49A7-B22E-ACCB6E6DB2D1}" type="presParOf" srcId="{1A39FD49-E7CF-4C5E-8F5A-666D622F0268}" destId="{8D5BF428-21CD-49D7-9830-875152A694DF}" srcOrd="10" destOrd="0" presId="urn:microsoft.com/office/officeart/2005/8/layout/cycle5"/>
    <dgm:cxn modelId="{34721496-AD6F-4661-9504-9A43CC02FFE3}" type="presParOf" srcId="{1A39FD49-E7CF-4C5E-8F5A-666D622F0268}" destId="{DCBFA3FE-F9D7-4B92-B8D7-E2A434FD1778}" srcOrd="11" destOrd="0" presId="urn:microsoft.com/office/officeart/2005/8/layout/cycle5"/>
  </dgm:cxnLst>
  <dgm:bg>
    <a:noFill/>
  </dgm:bg>
  <dgm:whole>
    <a:ln>
      <a:no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AB013-C813-4BD1-BF4D-B0CBB1A11C69}">
      <dsp:nvSpPr>
        <dsp:cNvPr id="0" name=""/>
        <dsp:cNvSpPr/>
      </dsp:nvSpPr>
      <dsp:spPr>
        <a:xfrm>
          <a:off x="2" y="0"/>
          <a:ext cx="8610595"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DEC8E-B31E-4447-843B-B76C45343150}">
      <dsp:nvSpPr>
        <dsp:cNvPr id="0" name=""/>
        <dsp:cNvSpPr/>
      </dsp:nvSpPr>
      <dsp:spPr>
        <a:xfrm>
          <a:off x="236" y="1219199"/>
          <a:ext cx="1642394"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Understand</a:t>
          </a:r>
        </a:p>
        <a:p>
          <a:pPr lvl="0" algn="ctr" defTabSz="622300">
            <a:lnSpc>
              <a:spcPct val="90000"/>
            </a:lnSpc>
            <a:spcBef>
              <a:spcPct val="0"/>
            </a:spcBef>
            <a:spcAft>
              <a:spcPct val="35000"/>
            </a:spcAft>
          </a:pPr>
          <a:r>
            <a:rPr lang="en-US" sz="1400" kern="1200" dirty="0" smtClean="0"/>
            <a:t>the</a:t>
          </a:r>
        </a:p>
        <a:p>
          <a:pPr lvl="0" algn="ctr" defTabSz="622300">
            <a:lnSpc>
              <a:spcPct val="90000"/>
            </a:lnSpc>
            <a:spcBef>
              <a:spcPct val="0"/>
            </a:spcBef>
            <a:spcAft>
              <a:spcPct val="35000"/>
            </a:spcAft>
          </a:pPr>
          <a:r>
            <a:rPr lang="en-US" sz="1400" b="1" kern="1200" dirty="0" smtClean="0"/>
            <a:t>Causes and Impact</a:t>
          </a:r>
        </a:p>
        <a:p>
          <a:pPr lvl="0" algn="ctr" defTabSz="622300">
            <a:lnSpc>
              <a:spcPct val="90000"/>
            </a:lnSpc>
            <a:spcBef>
              <a:spcPct val="0"/>
            </a:spcBef>
            <a:spcAft>
              <a:spcPct val="35000"/>
            </a:spcAft>
          </a:pPr>
          <a:r>
            <a:rPr lang="en-US" sz="1400" b="1" kern="1200" dirty="0" smtClean="0"/>
            <a:t>of</a:t>
          </a:r>
        </a:p>
        <a:p>
          <a:pPr lvl="0" algn="ctr" defTabSz="622300">
            <a:lnSpc>
              <a:spcPct val="90000"/>
            </a:lnSpc>
            <a:spcBef>
              <a:spcPct val="0"/>
            </a:spcBef>
            <a:spcAft>
              <a:spcPct val="35000"/>
            </a:spcAft>
          </a:pPr>
          <a:r>
            <a:rPr lang="en-US" sz="1400" b="1" kern="1200" dirty="0" smtClean="0"/>
            <a:t>Disasters</a:t>
          </a:r>
          <a:endParaRPr lang="en-US" sz="1400" b="1" kern="1200" dirty="0"/>
        </a:p>
      </dsp:txBody>
      <dsp:txXfrm>
        <a:off x="79591" y="1298554"/>
        <a:ext cx="1483684" cy="1466890"/>
      </dsp:txXfrm>
    </dsp:sp>
    <dsp:sp modelId="{19A644E2-334E-4B3D-B585-4C024ADE6F24}">
      <dsp:nvSpPr>
        <dsp:cNvPr id="0" name=""/>
        <dsp:cNvSpPr/>
      </dsp:nvSpPr>
      <dsp:spPr>
        <a:xfrm>
          <a:off x="1742169" y="1219199"/>
          <a:ext cx="1642394"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Understand</a:t>
          </a:r>
        </a:p>
        <a:p>
          <a:pPr lvl="0" algn="ctr" defTabSz="622300">
            <a:lnSpc>
              <a:spcPct val="90000"/>
            </a:lnSpc>
            <a:spcBef>
              <a:spcPct val="0"/>
            </a:spcBef>
            <a:spcAft>
              <a:spcPct val="35000"/>
            </a:spcAft>
          </a:pPr>
          <a:r>
            <a:rPr lang="en-US" sz="1400" kern="1200" dirty="0" smtClean="0"/>
            <a:t>How to create a family preparedness plan</a:t>
          </a:r>
          <a:endParaRPr lang="en-US" sz="1400" b="1" kern="1200" dirty="0"/>
        </a:p>
      </dsp:txBody>
      <dsp:txXfrm>
        <a:off x="1821524" y="1298554"/>
        <a:ext cx="1483684" cy="1466890"/>
      </dsp:txXfrm>
    </dsp:sp>
    <dsp:sp modelId="{42E8798F-F5D0-4ACE-ACA2-77ED924015F5}">
      <dsp:nvSpPr>
        <dsp:cNvPr id="0" name=""/>
        <dsp:cNvSpPr/>
      </dsp:nvSpPr>
      <dsp:spPr>
        <a:xfrm>
          <a:off x="3484102" y="1219199"/>
          <a:ext cx="1642394"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Understand</a:t>
          </a:r>
        </a:p>
        <a:p>
          <a:pPr lvl="0" algn="ctr" defTabSz="622300">
            <a:lnSpc>
              <a:spcPct val="90000"/>
            </a:lnSpc>
            <a:spcBef>
              <a:spcPct val="0"/>
            </a:spcBef>
            <a:spcAft>
              <a:spcPct val="35000"/>
            </a:spcAft>
          </a:pPr>
          <a:r>
            <a:rPr lang="en-US" sz="1400" kern="1200" dirty="0" smtClean="0"/>
            <a:t>the</a:t>
          </a:r>
        </a:p>
        <a:p>
          <a:pPr lvl="0" algn="ctr" defTabSz="622300">
            <a:lnSpc>
              <a:spcPct val="90000"/>
            </a:lnSpc>
            <a:spcBef>
              <a:spcPct val="0"/>
            </a:spcBef>
            <a:spcAft>
              <a:spcPct val="35000"/>
            </a:spcAft>
          </a:pPr>
          <a:r>
            <a:rPr lang="en-US" sz="1400" b="1" kern="1200" dirty="0" smtClean="0"/>
            <a:t>Basics of Survival</a:t>
          </a:r>
          <a:endParaRPr lang="en-US" sz="1400" b="1" kern="1200" dirty="0"/>
        </a:p>
      </dsp:txBody>
      <dsp:txXfrm>
        <a:off x="3563457" y="1298554"/>
        <a:ext cx="1483684" cy="1466890"/>
      </dsp:txXfrm>
    </dsp:sp>
    <dsp:sp modelId="{075922F2-EAFF-4549-AF74-0D0CEA50A1C4}">
      <dsp:nvSpPr>
        <dsp:cNvPr id="0" name=""/>
        <dsp:cNvSpPr/>
      </dsp:nvSpPr>
      <dsp:spPr>
        <a:xfrm>
          <a:off x="5226036" y="1219199"/>
          <a:ext cx="1642394"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Understand</a:t>
          </a:r>
        </a:p>
        <a:p>
          <a:pPr lvl="0" algn="ctr" defTabSz="622300">
            <a:lnSpc>
              <a:spcPct val="90000"/>
            </a:lnSpc>
            <a:spcBef>
              <a:spcPct val="0"/>
            </a:spcBef>
            <a:spcAft>
              <a:spcPct val="35000"/>
            </a:spcAft>
          </a:pPr>
          <a:r>
            <a:rPr lang="en-US" sz="1400" kern="1200" dirty="0" smtClean="0"/>
            <a:t>the</a:t>
          </a:r>
        </a:p>
        <a:p>
          <a:pPr lvl="0" algn="ctr" defTabSz="622300">
            <a:lnSpc>
              <a:spcPct val="90000"/>
            </a:lnSpc>
            <a:spcBef>
              <a:spcPct val="0"/>
            </a:spcBef>
            <a:spcAft>
              <a:spcPct val="35000"/>
            </a:spcAft>
          </a:pPr>
          <a:r>
            <a:rPr lang="en-US" sz="1400" b="1" kern="1200" dirty="0" smtClean="0"/>
            <a:t>Basics of Disaster Response</a:t>
          </a:r>
          <a:endParaRPr lang="en-US" sz="1400" b="1" kern="1200" dirty="0"/>
        </a:p>
      </dsp:txBody>
      <dsp:txXfrm>
        <a:off x="5305391" y="1298554"/>
        <a:ext cx="1483684" cy="1466890"/>
      </dsp:txXfrm>
    </dsp:sp>
    <dsp:sp modelId="{342FA650-78EF-4CC9-BD45-3AE684FA4771}">
      <dsp:nvSpPr>
        <dsp:cNvPr id="0" name=""/>
        <dsp:cNvSpPr/>
      </dsp:nvSpPr>
      <dsp:spPr>
        <a:xfrm>
          <a:off x="6967969" y="1219199"/>
          <a:ext cx="1642394"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Be Prepared for Disasters as an individual/family</a:t>
          </a:r>
          <a:endParaRPr lang="en-US" sz="1800" b="1" kern="1200" dirty="0"/>
        </a:p>
      </dsp:txBody>
      <dsp:txXfrm>
        <a:off x="7047324" y="1298554"/>
        <a:ext cx="1483684"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19517-C4FA-4C94-B489-53C3CF7D24FE}">
      <dsp:nvSpPr>
        <dsp:cNvPr id="0" name=""/>
        <dsp:cNvSpPr/>
      </dsp:nvSpPr>
      <dsp:spPr>
        <a:xfrm>
          <a:off x="0" y="246062"/>
          <a:ext cx="5715000" cy="357187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D43AB-77DB-414F-8DB8-5DC458F42978}">
      <dsp:nvSpPr>
        <dsp:cNvPr id="0" name=""/>
        <dsp:cNvSpPr/>
      </dsp:nvSpPr>
      <dsp:spPr>
        <a:xfrm>
          <a:off x="562927" y="2902108"/>
          <a:ext cx="131445" cy="13144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FF267B-4F1F-497C-BB44-C40A11EB1FE7}">
      <dsp:nvSpPr>
        <dsp:cNvPr id="0" name=""/>
        <dsp:cNvSpPr/>
      </dsp:nvSpPr>
      <dsp:spPr>
        <a:xfrm>
          <a:off x="0" y="1828799"/>
          <a:ext cx="1727833" cy="850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50"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latin typeface="+mj-lt"/>
            </a:rPr>
            <a:t>Hours?</a:t>
          </a:r>
          <a:endParaRPr lang="en-US" sz="3200" b="1" kern="1200" dirty="0">
            <a:solidFill>
              <a:schemeClr val="bg1"/>
            </a:solidFill>
            <a:latin typeface="+mj-lt"/>
          </a:endParaRPr>
        </a:p>
      </dsp:txBody>
      <dsp:txXfrm>
        <a:off x="0" y="1828799"/>
        <a:ext cx="1727833" cy="850106"/>
      </dsp:txXfrm>
    </dsp:sp>
    <dsp:sp modelId="{709C16A3-F90D-4FF9-A2BE-93713AD8F493}">
      <dsp:nvSpPr>
        <dsp:cNvPr id="0" name=""/>
        <dsp:cNvSpPr/>
      </dsp:nvSpPr>
      <dsp:spPr>
        <a:xfrm>
          <a:off x="1491615" y="2071290"/>
          <a:ext cx="228600" cy="2286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88492-A149-41C4-866D-71F006C42A49}">
      <dsp:nvSpPr>
        <dsp:cNvPr id="0" name=""/>
        <dsp:cNvSpPr/>
      </dsp:nvSpPr>
      <dsp:spPr>
        <a:xfrm>
          <a:off x="691646" y="1110853"/>
          <a:ext cx="2121901" cy="1632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130"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latin typeface="+mj-lt"/>
            </a:rPr>
            <a:t>Days?</a:t>
          </a:r>
          <a:endParaRPr lang="en-US" sz="3200" b="1" kern="1200" dirty="0">
            <a:solidFill>
              <a:schemeClr val="bg1"/>
            </a:solidFill>
            <a:latin typeface="+mj-lt"/>
          </a:endParaRPr>
        </a:p>
      </dsp:txBody>
      <dsp:txXfrm>
        <a:off x="691646" y="1110853"/>
        <a:ext cx="2121901" cy="1632346"/>
      </dsp:txXfrm>
    </dsp:sp>
    <dsp:sp modelId="{84C7952C-CB21-4F84-8E5E-9D349F7719F5}">
      <dsp:nvSpPr>
        <dsp:cNvPr id="0" name=""/>
        <dsp:cNvSpPr/>
      </dsp:nvSpPr>
      <dsp:spPr>
        <a:xfrm>
          <a:off x="2677477" y="1459071"/>
          <a:ext cx="302895" cy="3028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609A9C-3F4A-412E-BA4A-84BF9B8C096C}">
      <dsp:nvSpPr>
        <dsp:cNvPr id="0" name=""/>
        <dsp:cNvSpPr/>
      </dsp:nvSpPr>
      <dsp:spPr>
        <a:xfrm>
          <a:off x="1676402" y="533408"/>
          <a:ext cx="1981195" cy="2207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98"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rPr>
            <a:t>Weeks?</a:t>
          </a:r>
          <a:endParaRPr lang="en-US" sz="3200" b="1" kern="1200" dirty="0">
            <a:solidFill>
              <a:schemeClr val="bg1"/>
            </a:solidFill>
          </a:endParaRPr>
        </a:p>
      </dsp:txBody>
      <dsp:txXfrm>
        <a:off x="1676402" y="533408"/>
        <a:ext cx="1981195" cy="2207418"/>
      </dsp:txXfrm>
    </dsp:sp>
    <dsp:sp modelId="{B3E383B1-50D1-4654-9E28-3074DC391081}">
      <dsp:nvSpPr>
        <dsp:cNvPr id="0" name=""/>
        <dsp:cNvSpPr/>
      </dsp:nvSpPr>
      <dsp:spPr>
        <a:xfrm>
          <a:off x="3969067" y="1054020"/>
          <a:ext cx="405765" cy="4057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A7701A-1F3A-4DFA-9380-D14A984FBE30}">
      <dsp:nvSpPr>
        <dsp:cNvPr id="0" name=""/>
        <dsp:cNvSpPr/>
      </dsp:nvSpPr>
      <dsp:spPr>
        <a:xfrm>
          <a:off x="3200404" y="71848"/>
          <a:ext cx="1466847" cy="1604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006" tIns="0" rIns="0" bIns="0" numCol="1" spcCol="1270" anchor="t" anchorCtr="0">
          <a:noAutofit/>
        </a:bodyPr>
        <a:lstStyle/>
        <a:p>
          <a:pPr lvl="0" algn="l" defTabSz="1466850">
            <a:lnSpc>
              <a:spcPct val="90000"/>
            </a:lnSpc>
            <a:spcBef>
              <a:spcPct val="0"/>
            </a:spcBef>
            <a:spcAft>
              <a:spcPct val="35000"/>
            </a:spcAft>
          </a:pPr>
          <a:r>
            <a:rPr lang="en-US" sz="3300" b="1" kern="1200" dirty="0" smtClean="0">
              <a:solidFill>
                <a:schemeClr val="bg1"/>
              </a:solidFill>
            </a:rPr>
            <a:t>Never?</a:t>
          </a:r>
          <a:endParaRPr lang="en-US" sz="3300" b="1" kern="1200" dirty="0">
            <a:solidFill>
              <a:schemeClr val="bg1"/>
            </a:solidFill>
          </a:endParaRPr>
        </a:p>
      </dsp:txBody>
      <dsp:txXfrm>
        <a:off x="3200404" y="71848"/>
        <a:ext cx="1466847" cy="1604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B9ED0-AC52-4EC6-B41B-466303DD1EFE}">
      <dsp:nvSpPr>
        <dsp:cNvPr id="0" name=""/>
        <dsp:cNvSpPr/>
      </dsp:nvSpPr>
      <dsp:spPr>
        <a:xfrm>
          <a:off x="0" y="0"/>
          <a:ext cx="8915400" cy="246888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4813CA-6F70-4860-8607-6F550EEDF908}">
      <dsp:nvSpPr>
        <dsp:cNvPr id="0" name=""/>
        <dsp:cNvSpPr/>
      </dsp:nvSpPr>
      <dsp:spPr>
        <a:xfrm>
          <a:off x="267462" y="329184"/>
          <a:ext cx="2618898" cy="181051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07FF83-C110-41D6-B3CC-CA8030106BFB}">
      <dsp:nvSpPr>
        <dsp:cNvPr id="0" name=""/>
        <dsp:cNvSpPr/>
      </dsp:nvSpPr>
      <dsp:spPr>
        <a:xfrm rot="10800000">
          <a:off x="267462" y="2468880"/>
          <a:ext cx="2618898" cy="301752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en-US" sz="2400" b="1" kern="1200" dirty="0" smtClean="0">
              <a:solidFill>
                <a:schemeClr val="bg1"/>
              </a:solidFill>
              <a:effectLst>
                <a:outerShdw blurRad="50800" dist="50800" dir="2700000" algn="tl" rotWithShape="0">
                  <a:srgbClr val="000000"/>
                </a:outerShdw>
              </a:effectLst>
              <a:latin typeface="Calibri" pitchFamily="34" charset="0"/>
            </a:rPr>
            <a:t>Natural</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Floods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Tornadoes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Hurricanes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Earthquakes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Volcanoes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Landslides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Tsunamis</a:t>
          </a:r>
        </a:p>
        <a:p>
          <a:pPr lvl="0" algn="ctr" defTabSz="1066800" rtl="0">
            <a:lnSpc>
              <a:spcPct val="90000"/>
            </a:lnSpc>
            <a:spcBef>
              <a:spcPct val="0"/>
            </a:spcBef>
            <a:spcAft>
              <a:spcPct val="35000"/>
            </a:spcAft>
          </a:pPr>
          <a:r>
            <a:rPr lang="en-US" sz="1500" b="1" kern="1200" dirty="0" smtClean="0">
              <a:solidFill>
                <a:schemeClr val="bg1"/>
              </a:solidFill>
              <a:effectLst>
                <a:outerShdw blurRad="50800" dist="50800" dir="2700000" algn="tl" rotWithShape="0">
                  <a:srgbClr val="000000"/>
                </a:outerShdw>
              </a:effectLst>
              <a:latin typeface="Calibri" pitchFamily="34" charset="0"/>
            </a:rPr>
            <a:t>Wildfire</a:t>
          </a:r>
          <a:endParaRPr lang="en-US" sz="1500" kern="1200" dirty="0"/>
        </a:p>
      </dsp:txBody>
      <dsp:txXfrm rot="10800000">
        <a:off x="348002" y="2468880"/>
        <a:ext cx="2457818" cy="2936980"/>
      </dsp:txXfrm>
    </dsp:sp>
    <dsp:sp modelId="{9171DA7A-B9CF-478A-91C5-5087700E51C9}">
      <dsp:nvSpPr>
        <dsp:cNvPr id="0" name=""/>
        <dsp:cNvSpPr/>
      </dsp:nvSpPr>
      <dsp:spPr>
        <a:xfrm>
          <a:off x="3148250" y="329184"/>
          <a:ext cx="2618898" cy="181051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E1779A-DF1A-449A-8373-1401484A03F3}">
      <dsp:nvSpPr>
        <dsp:cNvPr id="0" name=""/>
        <dsp:cNvSpPr/>
      </dsp:nvSpPr>
      <dsp:spPr>
        <a:xfrm rot="10800000">
          <a:off x="3148250" y="2468880"/>
          <a:ext cx="2618898" cy="301752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en-US" sz="2400" b="1" kern="1200" dirty="0" smtClean="0">
              <a:solidFill>
                <a:schemeClr val="bg1"/>
              </a:solidFill>
              <a:effectLst>
                <a:outerShdw blurRad="50800" dist="50800" dir="2700000" algn="tl" rotWithShape="0">
                  <a:srgbClr val="000000"/>
                </a:outerShdw>
              </a:effectLst>
              <a:latin typeface="Calibri" pitchFamily="34" charset="0"/>
            </a:rPr>
            <a:t>Technologica</a:t>
          </a:r>
          <a:r>
            <a:rPr lang="en-US" sz="2300" b="1" kern="1200" dirty="0" smtClean="0">
              <a:solidFill>
                <a:schemeClr val="bg1"/>
              </a:solidFill>
              <a:effectLst>
                <a:outerShdw blurRad="50800" dist="50800" dir="2700000" algn="tl" rotWithShape="0">
                  <a:srgbClr val="000000"/>
                </a:outerShdw>
              </a:effectLst>
              <a:latin typeface="Calibri" pitchFamily="34" charset="0"/>
            </a:rPr>
            <a:t>l</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Chemical</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Nuclear</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Biological</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Fire</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Infrastructure</a:t>
          </a:r>
          <a:endParaRPr lang="en-US" sz="1800" kern="1200" dirty="0"/>
        </a:p>
      </dsp:txBody>
      <dsp:txXfrm rot="10800000">
        <a:off x="3228790" y="2468880"/>
        <a:ext cx="2457818" cy="2936980"/>
      </dsp:txXfrm>
    </dsp:sp>
    <dsp:sp modelId="{DEA5AD0F-470B-48D5-AB6E-6BADB263E5FA}">
      <dsp:nvSpPr>
        <dsp:cNvPr id="0" name=""/>
        <dsp:cNvSpPr/>
      </dsp:nvSpPr>
      <dsp:spPr>
        <a:xfrm>
          <a:off x="6029039" y="329184"/>
          <a:ext cx="2618898" cy="1810512"/>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C8BD5B-792A-4F79-A452-D70EB18E28BF}">
      <dsp:nvSpPr>
        <dsp:cNvPr id="0" name=""/>
        <dsp:cNvSpPr/>
      </dsp:nvSpPr>
      <dsp:spPr>
        <a:xfrm rot="10800000">
          <a:off x="6029039" y="2468880"/>
          <a:ext cx="2618898" cy="301752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en-US" sz="2400" b="1" kern="1200" dirty="0" smtClean="0">
              <a:solidFill>
                <a:schemeClr val="bg1"/>
              </a:solidFill>
              <a:effectLst>
                <a:outerShdw blurRad="50800" dist="50800" dir="2700000" algn="tl" rotWithShape="0">
                  <a:srgbClr val="000000"/>
                </a:outerShdw>
              </a:effectLst>
              <a:latin typeface="Calibri" pitchFamily="34" charset="0"/>
            </a:rPr>
            <a:t>Complex</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Migration</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Warfare</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Terrorism</a:t>
          </a:r>
        </a:p>
        <a:p>
          <a:pPr lvl="0" algn="ctr" defTabSz="1066800" rtl="0">
            <a:lnSpc>
              <a:spcPct val="90000"/>
            </a:lnSpc>
            <a:spcBef>
              <a:spcPct val="0"/>
            </a:spcBef>
            <a:spcAft>
              <a:spcPct val="35000"/>
            </a:spcAft>
          </a:pPr>
          <a:r>
            <a:rPr lang="en-US" sz="1800" b="1" kern="1200" dirty="0" smtClean="0">
              <a:solidFill>
                <a:schemeClr val="bg1"/>
              </a:solidFill>
              <a:effectLst>
                <a:outerShdw blurRad="50800" dist="50800" dir="2700000" algn="tl" rotWithShape="0">
                  <a:srgbClr val="000000"/>
                </a:outerShdw>
              </a:effectLst>
              <a:latin typeface="Calibri" pitchFamily="34" charset="0"/>
            </a:rPr>
            <a:t>Genocide</a:t>
          </a:r>
          <a:endParaRPr lang="en-US" sz="1800" kern="1200" dirty="0"/>
        </a:p>
      </dsp:txBody>
      <dsp:txXfrm rot="10800000">
        <a:off x="6109579" y="2468880"/>
        <a:ext cx="2457818" cy="29369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95B7C-4D84-4248-B83C-E8ED89AED751}">
      <dsp:nvSpPr>
        <dsp:cNvPr id="0" name=""/>
        <dsp:cNvSpPr/>
      </dsp:nvSpPr>
      <dsp:spPr>
        <a:xfrm>
          <a:off x="0"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err="1" smtClean="0"/>
            <a:t>Hydrogical</a:t>
          </a:r>
          <a:endParaRPr lang="en-US" sz="1900" kern="1200" dirty="0"/>
        </a:p>
      </dsp:txBody>
      <dsp:txXfrm>
        <a:off x="0" y="1625600"/>
        <a:ext cx="1666875" cy="1625600"/>
      </dsp:txXfrm>
    </dsp:sp>
    <dsp:sp modelId="{7B8F7B44-3B6D-47F0-8D49-886892D4C1C7}">
      <dsp:nvSpPr>
        <dsp:cNvPr id="0" name=""/>
        <dsp:cNvSpPr/>
      </dsp:nvSpPr>
      <dsp:spPr>
        <a:xfrm>
          <a:off x="156781" y="243840"/>
          <a:ext cx="1353312" cy="1353312"/>
        </a:xfrm>
        <a:prstGeom prst="ellipse">
          <a:avLst/>
        </a:prstGeom>
        <a:blipFill rotWithShape="0">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3CF000-5B8A-43BA-9D76-88AD21493DC0}">
      <dsp:nvSpPr>
        <dsp:cNvPr id="0" name=""/>
        <dsp:cNvSpPr/>
      </dsp:nvSpPr>
      <dsp:spPr>
        <a:xfrm>
          <a:off x="1716881"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err="1" smtClean="0"/>
            <a:t>Meteorlogical</a:t>
          </a:r>
          <a:endParaRPr lang="en-US" sz="1900" kern="1200" dirty="0"/>
        </a:p>
      </dsp:txBody>
      <dsp:txXfrm>
        <a:off x="1716881" y="1625600"/>
        <a:ext cx="1666875" cy="1625600"/>
      </dsp:txXfrm>
    </dsp:sp>
    <dsp:sp modelId="{8085084D-8D00-44E4-914E-4CA7AB870A0B}">
      <dsp:nvSpPr>
        <dsp:cNvPr id="0" name=""/>
        <dsp:cNvSpPr/>
      </dsp:nvSpPr>
      <dsp:spPr>
        <a:xfrm>
          <a:off x="1873662" y="243840"/>
          <a:ext cx="1353312" cy="1353312"/>
        </a:xfrm>
        <a:prstGeom prst="ellipse">
          <a:avLst/>
        </a:prstGeom>
        <a:blipFill rotWithShape="0">
          <a:blip xmlns:r="http://schemas.openxmlformats.org/officeDocument/2006/relationships" r:embed="rId2" cstate="screen">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37C886-B071-4D03-B2D0-E9C9C20BB331}">
      <dsp:nvSpPr>
        <dsp:cNvPr id="0" name=""/>
        <dsp:cNvSpPr/>
      </dsp:nvSpPr>
      <dsp:spPr>
        <a:xfrm>
          <a:off x="3433762"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err="1" smtClean="0"/>
            <a:t>Climatological</a:t>
          </a:r>
          <a:endParaRPr lang="en-US" sz="1900" kern="1200" dirty="0"/>
        </a:p>
      </dsp:txBody>
      <dsp:txXfrm>
        <a:off x="3433762" y="1625600"/>
        <a:ext cx="1666875" cy="1625600"/>
      </dsp:txXfrm>
    </dsp:sp>
    <dsp:sp modelId="{B74837ED-ABAD-4052-AA89-0F9E7A59E692}">
      <dsp:nvSpPr>
        <dsp:cNvPr id="0" name=""/>
        <dsp:cNvSpPr/>
      </dsp:nvSpPr>
      <dsp:spPr>
        <a:xfrm>
          <a:off x="3590544" y="243840"/>
          <a:ext cx="1353312" cy="1353312"/>
        </a:xfrm>
        <a:prstGeom prst="ellipse">
          <a:avLst/>
        </a:prstGeom>
        <a:blipFill rotWithShape="0">
          <a:blip xmlns:r="http://schemas.openxmlformats.org/officeDocument/2006/relationships" r:embed="rId3" cstate="screen">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5771D2-6EC2-4979-A891-72453807F344}">
      <dsp:nvSpPr>
        <dsp:cNvPr id="0" name=""/>
        <dsp:cNvSpPr/>
      </dsp:nvSpPr>
      <dsp:spPr>
        <a:xfrm>
          <a:off x="5150643"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Geophysical</a:t>
          </a:r>
          <a:endParaRPr lang="en-US" sz="1900" kern="1200" dirty="0"/>
        </a:p>
      </dsp:txBody>
      <dsp:txXfrm>
        <a:off x="5150643" y="1625600"/>
        <a:ext cx="1666875" cy="1625600"/>
      </dsp:txXfrm>
    </dsp:sp>
    <dsp:sp modelId="{86E4D3DD-99E2-4673-AE98-2CFEA3101D70}">
      <dsp:nvSpPr>
        <dsp:cNvPr id="0" name=""/>
        <dsp:cNvSpPr/>
      </dsp:nvSpPr>
      <dsp:spPr>
        <a:xfrm>
          <a:off x="5307425" y="243840"/>
          <a:ext cx="1353312" cy="1353312"/>
        </a:xfrm>
        <a:prstGeom prst="ellipse">
          <a:avLst/>
        </a:prstGeom>
        <a:blipFill rotWithShape="0">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E0C909-BF1E-4394-B8AA-C2CFF882770E}">
      <dsp:nvSpPr>
        <dsp:cNvPr id="0" name=""/>
        <dsp:cNvSpPr/>
      </dsp:nvSpPr>
      <dsp:spPr>
        <a:xfrm>
          <a:off x="6867525"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Biological</a:t>
          </a:r>
          <a:endParaRPr lang="en-US" sz="1900" kern="1200" dirty="0"/>
        </a:p>
      </dsp:txBody>
      <dsp:txXfrm>
        <a:off x="6867525" y="1625600"/>
        <a:ext cx="1666875" cy="1625600"/>
      </dsp:txXfrm>
    </dsp:sp>
    <dsp:sp modelId="{79E7FEA6-5E9A-4A20-A783-1595995AB90F}">
      <dsp:nvSpPr>
        <dsp:cNvPr id="0" name=""/>
        <dsp:cNvSpPr/>
      </dsp:nvSpPr>
      <dsp:spPr>
        <a:xfrm>
          <a:off x="7024306" y="243840"/>
          <a:ext cx="1353312" cy="1353312"/>
        </a:xfrm>
        <a:prstGeom prst="ellipse">
          <a:avLst/>
        </a:prstGeom>
        <a:blipFill rotWithShape="0">
          <a:blip xmlns:r="http://schemas.openxmlformats.org/officeDocument/2006/relationships" r:embed="rId5" cstate="screen">
            <a:extLst>
              <a:ext uri="{28A0092B-C50C-407E-A947-70E740481C1C}">
                <a14:useLocalDpi xmlns:a14="http://schemas.microsoft.com/office/drawing/2010/main"/>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DACD77-27A0-4A55-A107-F60B59C306D9}">
      <dsp:nvSpPr>
        <dsp:cNvPr id="0" name=""/>
        <dsp:cNvSpPr/>
      </dsp:nvSpPr>
      <dsp:spPr>
        <a:xfrm>
          <a:off x="341375" y="3251200"/>
          <a:ext cx="7851648" cy="609600"/>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7069F-A8B5-44C0-BE70-F125B5015DA9}">
      <dsp:nvSpPr>
        <dsp:cNvPr id="0" name=""/>
        <dsp:cNvSpPr/>
      </dsp:nvSpPr>
      <dsp:spPr>
        <a:xfrm>
          <a:off x="2149932" y="233421"/>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Security</a:t>
          </a:r>
          <a:endParaRPr lang="en-US" sz="2500" kern="1200" dirty="0"/>
        </a:p>
      </dsp:txBody>
      <dsp:txXfrm>
        <a:off x="2179908" y="263397"/>
        <a:ext cx="1431383" cy="554116"/>
      </dsp:txXfrm>
    </dsp:sp>
    <dsp:sp modelId="{1AC0E4CF-488C-475B-B7F6-42360BD7CEB9}">
      <dsp:nvSpPr>
        <dsp:cNvPr id="0" name=""/>
        <dsp:cNvSpPr/>
      </dsp:nvSpPr>
      <dsp:spPr>
        <a:xfrm>
          <a:off x="1510379" y="669673"/>
          <a:ext cx="3567288" cy="3567288"/>
        </a:xfrm>
        <a:custGeom>
          <a:avLst/>
          <a:gdLst/>
          <a:ahLst/>
          <a:cxnLst/>
          <a:rect l="0" t="0" r="0" b="0"/>
          <a:pathLst>
            <a:path>
              <a:moveTo>
                <a:pt x="2494169" y="147630"/>
              </a:moveTo>
              <a:arcTo wR="1783644" hR="1783644" stAng="17608525" swAng="2407082"/>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 modelId="{C0F70958-393F-47DA-98D2-B3D4A5FB8B76}">
      <dsp:nvSpPr>
        <dsp:cNvPr id="0" name=""/>
        <dsp:cNvSpPr/>
      </dsp:nvSpPr>
      <dsp:spPr>
        <a:xfrm>
          <a:off x="4299864" y="2017065"/>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 Water</a:t>
          </a:r>
          <a:endParaRPr lang="en-US" sz="2500" kern="1200" dirty="0"/>
        </a:p>
      </dsp:txBody>
      <dsp:txXfrm>
        <a:off x="4329840" y="2047041"/>
        <a:ext cx="1431383" cy="554116"/>
      </dsp:txXfrm>
    </dsp:sp>
    <dsp:sp modelId="{1538A34A-6863-408B-A849-967B23DF6C98}">
      <dsp:nvSpPr>
        <dsp:cNvPr id="0" name=""/>
        <dsp:cNvSpPr/>
      </dsp:nvSpPr>
      <dsp:spPr>
        <a:xfrm>
          <a:off x="1489781" y="503038"/>
          <a:ext cx="3567288" cy="3567288"/>
        </a:xfrm>
        <a:custGeom>
          <a:avLst/>
          <a:gdLst/>
          <a:ahLst/>
          <a:cxnLst/>
          <a:rect l="0" t="0" r="0" b="0"/>
          <a:pathLst>
            <a:path>
              <a:moveTo>
                <a:pt x="3415881" y="2502803"/>
              </a:moveTo>
              <a:arcTo wR="1783644" hR="1783644" stAng="1426689" swAng="2500615"/>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 modelId="{C6FD7905-B42F-49B7-901D-37E002407511}">
      <dsp:nvSpPr>
        <dsp:cNvPr id="0" name=""/>
        <dsp:cNvSpPr/>
      </dsp:nvSpPr>
      <dsp:spPr>
        <a:xfrm>
          <a:off x="2149932" y="3880635"/>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Shelter</a:t>
          </a:r>
          <a:endParaRPr lang="en-US" sz="2500" kern="1200" dirty="0"/>
        </a:p>
      </dsp:txBody>
      <dsp:txXfrm>
        <a:off x="2179908" y="3910611"/>
        <a:ext cx="1431383" cy="554116"/>
      </dsp:txXfrm>
    </dsp:sp>
    <dsp:sp modelId="{1885342F-3B2A-4C45-9C1F-674DC08E78BA}">
      <dsp:nvSpPr>
        <dsp:cNvPr id="0" name=""/>
        <dsp:cNvSpPr/>
      </dsp:nvSpPr>
      <dsp:spPr>
        <a:xfrm>
          <a:off x="734129" y="503038"/>
          <a:ext cx="3567288" cy="3567288"/>
        </a:xfrm>
        <a:custGeom>
          <a:avLst/>
          <a:gdLst/>
          <a:ahLst/>
          <a:cxnLst/>
          <a:rect l="0" t="0" r="0" b="0"/>
          <a:pathLst>
            <a:path>
              <a:moveTo>
                <a:pt x="1042706" y="3406111"/>
              </a:moveTo>
              <a:arcTo wR="1783644" hR="1783644" stAng="6872697" swAng="2500615"/>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 modelId="{34C3EC3B-0D28-4871-8AE7-CBBFFC4F1449}">
      <dsp:nvSpPr>
        <dsp:cNvPr id="0" name=""/>
        <dsp:cNvSpPr/>
      </dsp:nvSpPr>
      <dsp:spPr>
        <a:xfrm>
          <a:off x="0" y="2017065"/>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Food</a:t>
          </a:r>
          <a:endParaRPr lang="en-US" sz="2500" kern="1200" dirty="0"/>
        </a:p>
      </dsp:txBody>
      <dsp:txXfrm>
        <a:off x="29976" y="2047041"/>
        <a:ext cx="1431383" cy="554116"/>
      </dsp:txXfrm>
    </dsp:sp>
    <dsp:sp modelId="{DCBFA3FE-F9D7-4B92-B8D7-E2A434FD1778}">
      <dsp:nvSpPr>
        <dsp:cNvPr id="0" name=""/>
        <dsp:cNvSpPr/>
      </dsp:nvSpPr>
      <dsp:spPr>
        <a:xfrm>
          <a:off x="713531" y="669673"/>
          <a:ext cx="3567288" cy="3567288"/>
        </a:xfrm>
        <a:custGeom>
          <a:avLst/>
          <a:gdLst/>
          <a:ahLst/>
          <a:cxnLst/>
          <a:rect l="0" t="0" r="0" b="0"/>
          <a:pathLst>
            <a:path>
              <a:moveTo>
                <a:pt x="186103" y="990390"/>
              </a:moveTo>
              <a:arcTo wR="1783644" hR="1783644" stAng="12384393" swAng="2407082"/>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pList2#2">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2005431E-6DA3-45E2-AA45-309DBB41F421}" type="datetimeFigureOut">
              <a:rPr lang="en-US" smtClean="0"/>
              <a:pPr/>
              <a:t>4/20/2015</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7A881274-FDA2-4531-BEEB-19196C45F698}" type="slidenum">
              <a:rPr lang="en-US" smtClean="0"/>
              <a:pPr/>
              <a:t>‹#›</a:t>
            </a:fld>
            <a:endParaRPr lang="en-US" dirty="0"/>
          </a:p>
        </p:txBody>
      </p:sp>
    </p:spTree>
    <p:extLst>
      <p:ext uri="{BB962C8B-B14F-4D97-AF65-F5344CB8AC3E}">
        <p14:creationId xmlns:p14="http://schemas.microsoft.com/office/powerpoint/2010/main" xmlns="" val="961373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8490978C-AFCB-41FE-8E75-1FD45D9A95B5}" type="datetimeFigureOut">
              <a:rPr lang="en-US" smtClean="0"/>
              <a:pPr/>
              <a:t>4/20/2015</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9AC87505-579D-4E4A-8359-7011CC42E6AC}" type="slidenum">
              <a:rPr lang="en-US" smtClean="0"/>
              <a:pPr/>
              <a:t>‹#›</a:t>
            </a:fld>
            <a:endParaRPr lang="en-US" dirty="0"/>
          </a:p>
        </p:txBody>
      </p:sp>
    </p:spTree>
    <p:extLst>
      <p:ext uri="{BB962C8B-B14F-4D97-AF65-F5344CB8AC3E}">
        <p14:creationId xmlns:p14="http://schemas.microsoft.com/office/powerpoint/2010/main" xmlns="" val="11682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wiki.answers.com/Q/What_happens_without_protein"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11</a:t>
            </a:fld>
            <a:endParaRPr lang="en-US" dirty="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9DC48C-1E31-4E32-BF52-AF0A6F6BA747}" type="slidenum">
              <a:rPr lang="en-US" smtClean="0"/>
              <a:pPr/>
              <a:t>117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442460"/>
            <a:ext cx="5852160" cy="4320540"/>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17</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defRPr/>
            </a:pPr>
            <a:endParaRPr lang="en-US" dirty="0">
              <a:ea typeface="+mn-ea"/>
              <a:cs typeface="+mn-cs"/>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C070DB24-468C-FC4F-BF25-E7CEF31FCB51}" type="slidenum">
              <a:rPr lang="en-US"/>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19</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20</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54276" name="Slide Number Placeholder 3"/>
          <p:cNvSpPr>
            <a:spLocks noGrp="1"/>
          </p:cNvSpPr>
          <p:nvPr>
            <p:ph type="sldNum" sz="quarter" idx="5"/>
          </p:nvPr>
        </p:nvSpPr>
        <p:spPr bwMode="auto">
          <a:noFill/>
          <a:ln>
            <a:miter lim="800000"/>
            <a:headEnd/>
            <a:tailEnd/>
          </a:ln>
        </p:spPr>
        <p:txBody>
          <a:bodyPr/>
          <a:lstStyle/>
          <a:p>
            <a:fld id="{B297E5E8-5476-5E43-BDE4-DCF6F534FB89}" type="slidenum">
              <a:rPr lang="en-US" smtClean="0"/>
              <a:pPr/>
              <a:t>2</a:t>
            </a:fld>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24</a:t>
            </a:fld>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25</a:t>
            </a:fld>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26</a:t>
            </a:fld>
            <a:endParaRPr lang="en-US"/>
          </a:p>
        </p:txBody>
      </p:sp>
    </p:spTree>
    <p:extLst>
      <p:ext uri="{BB962C8B-B14F-4D97-AF65-F5344CB8AC3E}">
        <p14:creationId xmlns:p14="http://schemas.microsoft.com/office/powerpoint/2010/main" xmlns="" val="2570227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27</a:t>
            </a:fld>
            <a:endParaRPr lang="en-US"/>
          </a:p>
        </p:txBody>
      </p:sp>
    </p:spTree>
    <p:extLst>
      <p:ext uri="{BB962C8B-B14F-4D97-AF65-F5344CB8AC3E}">
        <p14:creationId xmlns:p14="http://schemas.microsoft.com/office/powerpoint/2010/main" xmlns="" val="257022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bullet is</a:t>
            </a:r>
            <a:r>
              <a:rPr lang="en-US" baseline="0" dirty="0" smtClean="0"/>
              <a:t> key: if a responder puts himself in danger – he/she is likely to become part of the problem and NOT part of the solution.</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28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29</a:t>
            </a:fld>
            <a:endParaRPr lang="en-US"/>
          </a:p>
        </p:txBody>
      </p:sp>
    </p:spTree>
    <p:extLst>
      <p:ext uri="{BB962C8B-B14F-4D97-AF65-F5344CB8AC3E}">
        <p14:creationId xmlns:p14="http://schemas.microsoft.com/office/powerpoint/2010/main" xmlns="" val="2570227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38</a:t>
            </a:fld>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defRPr/>
            </a:pPr>
            <a:r>
              <a:rPr lang="en-US" dirty="0" smtClean="0">
                <a:ea typeface="+mn-ea"/>
                <a:cs typeface="+mn-cs"/>
              </a:rPr>
              <a:t>10 percent of us will handle a crisis in a relatively calm and rational state of mind.  Under duress these 10% pull themselves together quickly.  They assess situations clearly.  Their decision making is sharp and focused.  They’re able to develop priorities, make plans, and take appropriate action.  They tend to keep emotions in check so they can think and solve problems.  Psychologists call this process “slitting” and it is common among people who keep their cool under the greatest stress.</a:t>
            </a:r>
          </a:p>
          <a:p>
            <a:pPr>
              <a:defRPr/>
            </a:pPr>
            <a:endParaRPr lang="en-US" dirty="0" smtClean="0">
              <a:ea typeface="+mn-ea"/>
              <a:cs typeface="+mn-cs"/>
            </a:endParaRPr>
          </a:p>
          <a:p>
            <a:pPr>
              <a:defRPr/>
            </a:pPr>
            <a:r>
              <a:rPr lang="en-US" dirty="0" smtClean="0">
                <a:ea typeface="+mn-ea"/>
                <a:cs typeface="+mn-cs"/>
              </a:rPr>
              <a:t>Large majority of us fall into the 80%.  IN a crisis most of us will be “stunned and bewildered.  We’ll find that our “reasoning is significantly impaired and that thinking is difficult.”  We’ll behave in “a reflexive, almost automatic or mechanical manner”.  The 80% will feel lethargic and numb.  We’ll sweat.  We’ll feel sick.  Our hearts will race and we’re experiencing “perceptual narrowing” or so-called tunnel vision.  We’ll stare straight ahead.  We will not hear people around us.  We will lose sense and sight of what is going on around us.  IN short most of us will turn into status in the first moments of a crisis.  It’s okay – it’s not necessarily fatal – and it doesn’t last forever.  The key is to recover quickly from </a:t>
            </a:r>
            <a:r>
              <a:rPr lang="en-US" dirty="0" err="1" smtClean="0">
                <a:ea typeface="+mn-ea"/>
                <a:cs typeface="+mn-cs"/>
              </a:rPr>
              <a:t>brainlock</a:t>
            </a:r>
            <a:r>
              <a:rPr lang="en-US" dirty="0" smtClean="0">
                <a:ea typeface="+mn-ea"/>
                <a:cs typeface="+mn-cs"/>
              </a:rPr>
              <a:t> or analysis paralysis, shake off the shock, and figure out what to do.  </a:t>
            </a:r>
          </a:p>
          <a:p>
            <a:pPr>
              <a:defRPr/>
            </a:pPr>
            <a:endParaRPr lang="en-US" dirty="0" smtClean="0">
              <a:ea typeface="+mn-ea"/>
              <a:cs typeface="+mn-cs"/>
            </a:endParaRPr>
          </a:p>
          <a:p>
            <a:pPr>
              <a:defRPr/>
            </a:pPr>
            <a:r>
              <a:rPr lang="en-US" dirty="0" smtClean="0">
                <a:ea typeface="+mn-ea"/>
                <a:cs typeface="+mn-cs"/>
              </a:rPr>
              <a:t>The last group – the final 10% is the one you want to avoid in an emergency or crisis.  The members of the third band do the wrong thing.  They behave inappropriately and often counterproductively.  They make the situation worse.  They’re the ones who lose control of themselves and freak out and cannot regain control of themselves.  </a:t>
            </a:r>
          </a:p>
          <a:p>
            <a:pPr>
              <a:defRPr/>
            </a:pPr>
            <a:endParaRPr lang="en-US" dirty="0" smtClean="0">
              <a:ea typeface="+mn-ea"/>
              <a:cs typeface="+mn-cs"/>
            </a:endParaRPr>
          </a:p>
          <a:p>
            <a:pPr>
              <a:defRPr/>
            </a:pPr>
            <a:r>
              <a:rPr lang="en-US" dirty="0" smtClean="0">
                <a:ea typeface="+mn-ea"/>
                <a:cs typeface="+mn-cs"/>
              </a:rPr>
              <a:t>Which are you in:</a:t>
            </a:r>
          </a:p>
          <a:p>
            <a:pPr>
              <a:defRPr/>
            </a:pPr>
            <a:r>
              <a:rPr lang="en-US" dirty="0" smtClean="0">
                <a:ea typeface="+mn-ea"/>
                <a:cs typeface="+mn-cs"/>
              </a:rPr>
              <a:t>Actively surviving 10% </a:t>
            </a:r>
          </a:p>
          <a:p>
            <a:pPr>
              <a:defRPr/>
            </a:pPr>
            <a:r>
              <a:rPr lang="en-US" dirty="0" smtClean="0">
                <a:ea typeface="+mn-ea"/>
                <a:cs typeface="+mn-cs"/>
              </a:rPr>
              <a:t>Statuesque 80%</a:t>
            </a:r>
          </a:p>
          <a:p>
            <a:pPr>
              <a:defRPr/>
            </a:pPr>
            <a:r>
              <a:rPr lang="en-US" dirty="0" smtClean="0">
                <a:ea typeface="+mn-ea"/>
                <a:cs typeface="+mn-cs"/>
              </a:rPr>
              <a:t>Dangerous 10%</a:t>
            </a:r>
          </a:p>
          <a:p>
            <a:pPr>
              <a:defRPr/>
            </a:pPr>
            <a:endParaRPr lang="en-US" dirty="0" smtClean="0">
              <a:ea typeface="+mn-ea"/>
              <a:cs typeface="+mn-cs"/>
            </a:endParaRPr>
          </a:p>
          <a:p>
            <a:pPr>
              <a:defRPr/>
            </a:pPr>
            <a:r>
              <a:rPr lang="en-US" dirty="0" smtClean="0">
                <a:ea typeface="+mn-ea"/>
                <a:cs typeface="+mn-cs"/>
              </a:rPr>
              <a:t>IN reality it is very hard to know what you will do.  Even highly trained firefighters, police, medical personnel, and military sometimes freeze while children with no training glide through any situation. </a:t>
            </a:r>
          </a:p>
          <a:p>
            <a:pPr>
              <a:defRPr/>
            </a:pPr>
            <a:endParaRPr lang="en-US" dirty="0" smtClean="0">
              <a:ea typeface="+mn-ea"/>
              <a:cs typeface="+mn-cs"/>
            </a:endParaRPr>
          </a:p>
          <a:p>
            <a:pPr>
              <a:defRPr/>
            </a:pPr>
            <a:r>
              <a:rPr lang="en-US" dirty="0" smtClean="0">
                <a:ea typeface="+mn-ea"/>
                <a:cs typeface="+mn-cs"/>
              </a:rPr>
              <a:t>How do you break out of the Statuesque 80%?  </a:t>
            </a:r>
            <a:endParaRPr lang="en-US" dirty="0">
              <a:ea typeface="+mn-ea"/>
              <a:cs typeface="+mn-cs"/>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C070DB24-468C-FC4F-BF25-E7CEF31FCB51}" type="slidenum">
              <a:rPr lang="en-US"/>
              <a:pPr/>
              <a:t>39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will all be outlined in the following slides.</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or someone close to you has a disability or a special need, you may have to </a:t>
            </a:r>
          </a:p>
          <a:p>
            <a:r>
              <a:rPr lang="en-US" dirty="0" smtClean="0"/>
              <a:t>take additional steps to protect yourself and your family in an emergency.</a:t>
            </a:r>
          </a:p>
          <a:p>
            <a:endParaRPr lang="en-US" dirty="0" smtClean="0"/>
          </a:p>
          <a:p>
            <a:r>
              <a:rPr lang="en-US" b="1" dirty="0" smtClean="0"/>
              <a:t>Hearing impaired </a:t>
            </a:r>
            <a:r>
              <a:rPr lang="en-US" dirty="0" smtClean="0"/>
              <a:t>May need to make special arrangements to receive </a:t>
            </a:r>
          </a:p>
          <a:p>
            <a:r>
              <a:rPr lang="en-US" dirty="0" smtClean="0"/>
              <a:t>warnings.</a:t>
            </a:r>
          </a:p>
          <a:p>
            <a:endParaRPr lang="en-US" dirty="0" smtClean="0"/>
          </a:p>
          <a:p>
            <a:r>
              <a:rPr lang="en-US" b="1" dirty="0" smtClean="0"/>
              <a:t>Mobility impaired </a:t>
            </a:r>
            <a:r>
              <a:rPr lang="en-US" dirty="0" smtClean="0"/>
              <a:t>May need special assistance to get to a shelter.</a:t>
            </a:r>
          </a:p>
          <a:p>
            <a:endParaRPr lang="en-US" dirty="0" smtClean="0"/>
          </a:p>
          <a:p>
            <a:r>
              <a:rPr lang="en-US" b="1" dirty="0" smtClean="0"/>
              <a:t>Single working parent</a:t>
            </a:r>
          </a:p>
          <a:p>
            <a:r>
              <a:rPr lang="en-US" dirty="0" smtClean="0"/>
              <a:t>May need help to plan for disasters and emergencies.</a:t>
            </a:r>
          </a:p>
          <a:p>
            <a:r>
              <a:rPr lang="en-US" dirty="0" smtClean="0"/>
              <a:t>May need assistance planning for and responding to </a:t>
            </a:r>
          </a:p>
          <a:p>
            <a:r>
              <a:rPr lang="en-US" dirty="0" smtClean="0"/>
              <a:t>emergencies.  Community and cultural groups may be </a:t>
            </a:r>
          </a:p>
          <a:p>
            <a:r>
              <a:rPr lang="en-US" dirty="0" smtClean="0"/>
              <a:t>able to help keep people informed.</a:t>
            </a:r>
          </a:p>
          <a:p>
            <a:endParaRPr lang="en-US" dirty="0" smtClean="0"/>
          </a:p>
          <a:p>
            <a:r>
              <a:rPr lang="en-US" b="1" dirty="0" smtClean="0"/>
              <a:t>People without vehicles</a:t>
            </a:r>
          </a:p>
          <a:p>
            <a:endParaRPr lang="en-US" b="1" dirty="0" smtClean="0"/>
          </a:p>
          <a:p>
            <a:r>
              <a:rPr lang="en-US" dirty="0" smtClean="0"/>
              <a:t>May need to make arrangements for transportation.</a:t>
            </a:r>
          </a:p>
          <a:p>
            <a:endParaRPr lang="en-US" dirty="0" smtClean="0"/>
          </a:p>
          <a:p>
            <a:r>
              <a:rPr lang="en-US" b="1" dirty="0" smtClean="0"/>
              <a:t>People with special dietary needs</a:t>
            </a:r>
          </a:p>
          <a:p>
            <a:r>
              <a:rPr lang="en-US" dirty="0" smtClean="0"/>
              <a:t>Should take special precautions to have an adequate </a:t>
            </a:r>
          </a:p>
          <a:p>
            <a:r>
              <a:rPr lang="en-US" dirty="0" smtClean="0"/>
              <a:t>emergency food supply.</a:t>
            </a:r>
          </a:p>
          <a:p>
            <a:endParaRPr lang="en-US" dirty="0" smtClean="0"/>
          </a:p>
          <a:p>
            <a:r>
              <a:rPr lang="en-US" b="1" dirty="0" smtClean="0"/>
              <a:t>Planning for Special Needs</a:t>
            </a:r>
          </a:p>
          <a:p>
            <a:endParaRPr lang="en-US" dirty="0" smtClean="0"/>
          </a:p>
          <a:p>
            <a:r>
              <a:rPr lang="en-US" dirty="0" smtClean="0"/>
              <a:t>If you have special needs:</a:t>
            </a:r>
          </a:p>
          <a:p>
            <a:r>
              <a:rPr lang="en-US" dirty="0" smtClean="0"/>
              <a:t>• Find out about special assistance that may be available in your community.  </a:t>
            </a:r>
          </a:p>
          <a:p>
            <a:r>
              <a:rPr lang="en-US" dirty="0" smtClean="0"/>
              <a:t>Register with the ofﬁce of emergency services or the local ﬁ re department for </a:t>
            </a:r>
          </a:p>
          <a:p>
            <a:r>
              <a:rPr lang="en-US" dirty="0" smtClean="0"/>
              <a:t>assistance so needed help can be provided.  Are You Ready?        </a:t>
            </a:r>
          </a:p>
          <a:p>
            <a:endParaRPr lang="en-US" dirty="0" smtClean="0"/>
          </a:p>
          <a:p>
            <a:r>
              <a:rPr lang="en-US" b="1" dirty="0" smtClean="0"/>
              <a:t>Basic</a:t>
            </a:r>
          </a:p>
          <a:p>
            <a:r>
              <a:rPr lang="en-US" b="1" dirty="0" smtClean="0"/>
              <a:t>Preparedness</a:t>
            </a:r>
          </a:p>
          <a:p>
            <a:r>
              <a:rPr lang="en-US" dirty="0" smtClean="0"/>
              <a:t>• Create a network of neighbors, relatives, friends, and coworkers to aid you </a:t>
            </a:r>
          </a:p>
          <a:p>
            <a:r>
              <a:rPr lang="en-US" dirty="0" smtClean="0"/>
              <a:t>in an emergency. Discuss your needs and make sure everyone knows how to </a:t>
            </a:r>
          </a:p>
          <a:p>
            <a:r>
              <a:rPr lang="en-US" dirty="0" smtClean="0"/>
              <a:t>operate necessary equipment.</a:t>
            </a:r>
          </a:p>
          <a:p>
            <a:r>
              <a:rPr lang="en-US" dirty="0" smtClean="0"/>
              <a:t>• Discuss your needs with your employer.</a:t>
            </a:r>
          </a:p>
          <a:p>
            <a:r>
              <a:rPr lang="en-US" dirty="0" smtClean="0"/>
              <a:t>• If you are mobility impaired and live or work in a high-rise building, have an </a:t>
            </a:r>
          </a:p>
          <a:p>
            <a:r>
              <a:rPr lang="en-US" dirty="0" smtClean="0"/>
              <a:t>escape chair.</a:t>
            </a:r>
          </a:p>
          <a:p>
            <a:r>
              <a:rPr lang="en-US" dirty="0" smtClean="0"/>
              <a:t>• If you live in an apartment building, ask the management to mark accessible </a:t>
            </a:r>
          </a:p>
          <a:p>
            <a:r>
              <a:rPr lang="en-US" dirty="0" smtClean="0"/>
              <a:t>exits clearly and to make arrangements to help you leave the building.</a:t>
            </a:r>
          </a:p>
          <a:p>
            <a:r>
              <a:rPr lang="en-US" dirty="0" smtClean="0"/>
              <a:t>• Keep specialized items ready, including extra wheelchair batteries, oxygen, </a:t>
            </a:r>
          </a:p>
          <a:p>
            <a:r>
              <a:rPr lang="en-US" dirty="0" smtClean="0"/>
              <a:t>catheters, medication, food for service animals, and any other items you </a:t>
            </a:r>
          </a:p>
          <a:p>
            <a:r>
              <a:rPr lang="en-US" dirty="0" smtClean="0"/>
              <a:t>might need.</a:t>
            </a:r>
          </a:p>
          <a:p>
            <a:r>
              <a:rPr lang="en-US" dirty="0" smtClean="0"/>
              <a:t>• Be sure to make provisions for medications that require refrigeration.</a:t>
            </a:r>
          </a:p>
          <a:p>
            <a:r>
              <a:rPr lang="en-US" dirty="0" smtClean="0"/>
              <a:t>• Keep a list of the type and model numbers of the medical devices you require. </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43</a:t>
            </a:fld>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AC87505-579D-4E4A-8359-7011CC42E6AC}"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lvl="1"/>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endParaRPr lang="en-US" b="0"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bullet is</a:t>
            </a:r>
            <a:r>
              <a:rPr lang="en-US" baseline="0" dirty="0" smtClean="0"/>
              <a:t> key: if a responder puts himself in danger – he/she is likely to become part of the problem and NOT part of the solution.</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Your family may not be together when disaster strikes, so plan how you will con- tact one another. Think about how you will communicate in different situations. </a:t>
            </a:r>
            <a:endParaRPr lang="en-US" dirty="0" smtClean="0"/>
          </a:p>
          <a:p>
            <a:r>
              <a:rPr lang="en-US" sz="1200" kern="1200" dirty="0" smtClean="0">
                <a:solidFill>
                  <a:schemeClr val="tx1"/>
                </a:solidFill>
                <a:effectLst/>
                <a:latin typeface="+mn-lt"/>
                <a:ea typeface="+mn-ea"/>
                <a:cs typeface="+mn-cs"/>
              </a:rPr>
              <a:t>Complete a contact card for each family member. Have family members keep these cards handy in a wallet, purse, backpack, etc. You may want to send one to school with each child to keep on file. Pick a friend or relative who lives out-of-state for household members to notify they are safe.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essential for household members to develop a plan for reuniting after a disaster. To prepare for a fire in the home, the family should identify a neighborhood rendezvous point located a safe distance from the house. If household members meet at the same spot, firefighters do not unnecessarily risk their lives trying to rescue someone who is </a:t>
            </a:r>
            <a:endParaRPr lang="en-US" dirty="0" smtClean="0"/>
          </a:p>
          <a:p>
            <a:r>
              <a:rPr lang="en-US" sz="1200" kern="1200" dirty="0" smtClean="0">
                <a:solidFill>
                  <a:schemeClr val="tx1"/>
                </a:solidFill>
                <a:effectLst/>
                <a:latin typeface="+mn-lt"/>
                <a:ea typeface="+mn-ea"/>
                <a:cs typeface="+mn-cs"/>
              </a:rPr>
              <a:t>already safe. This place must be designated in advance. All family members must be directed to evacuate to this designated location in the event of a fire and not to go back into a burning building. </a:t>
            </a:r>
            <a:endParaRPr lang="en-US" dirty="0" smtClean="0"/>
          </a:p>
          <a:p>
            <a:r>
              <a:rPr lang="en-US" sz="1200" kern="1200" dirty="0" smtClean="0">
                <a:solidFill>
                  <a:schemeClr val="tx1"/>
                </a:solidFill>
                <a:effectLst/>
                <a:latin typeface="+mn-lt"/>
                <a:ea typeface="+mn-ea"/>
                <a:cs typeface="+mn-cs"/>
              </a:rPr>
              <a:t>For an emergency that occurs when family members are not at the same location, an out-of- state friend or relative should be asked </a:t>
            </a:r>
            <a:endParaRPr lang="en-US" dirty="0" smtClean="0"/>
          </a:p>
          <a:p>
            <a:r>
              <a:rPr lang="en-US" sz="1200" kern="1200" dirty="0" smtClean="0">
                <a:solidFill>
                  <a:schemeClr val="tx1"/>
                </a:solidFill>
                <a:effectLst/>
                <a:latin typeface="+mn-lt"/>
                <a:ea typeface="+mn-ea"/>
                <a:cs typeface="+mn-cs"/>
              </a:rPr>
              <a:t>to be the “family contact.” Even when local telephone service is disrupted, long distance service often works. After a disaster, separated family members should call the family contact to let him or her know where they are. It is important to make sure everyone knows the contact’s phone number. </a:t>
            </a:r>
            <a:endParaRPr lang="en-US" dirty="0" smtClean="0"/>
          </a:p>
          <a:p>
            <a:r>
              <a:rPr lang="en-US" sz="1200" kern="1200" dirty="0" smtClean="0">
                <a:solidFill>
                  <a:schemeClr val="tx1"/>
                </a:solidFill>
                <a:effectLst/>
                <a:latin typeface="+mn-lt"/>
                <a:ea typeface="+mn-ea"/>
                <a:cs typeface="+mn-cs"/>
              </a:rPr>
              <a:t>It is also wise to know what disaster plans have been made by the children’s school or day care center and where children will be sent if they are in school when an evacuation is announced. Family members should also be aware of disaster plans for places where family members work. Knowing these plans can help them find each other more easily. In case parents should become separated from their children during a disaster, they may wish to consult the doctor in advance and file a Medical Release Form to ensure that any injuries sustained by the children in a disaster would be treated promptly. </a:t>
            </a:r>
            <a:endParaRPr lang="en-US" dirty="0" smtClean="0"/>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Your family may not be together when disaster strikes, so plan how you will con- tact one another. Think about how you will communicate in different situations. </a:t>
            </a:r>
            <a:endParaRPr lang="en-US" dirty="0" smtClean="0"/>
          </a:p>
          <a:p>
            <a:r>
              <a:rPr lang="en-US" sz="1200" kern="1200" dirty="0" smtClean="0">
                <a:solidFill>
                  <a:schemeClr val="tx1"/>
                </a:solidFill>
                <a:effectLst/>
                <a:latin typeface="+mn-lt"/>
                <a:ea typeface="+mn-ea"/>
                <a:cs typeface="+mn-cs"/>
              </a:rPr>
              <a:t>Complete a contact card for each family member. Have family members keep these cards handy in a wallet, purse, backpack, etc. You may want to send one to school with each child to keep on file. Pick a friend or relative who lives out-of-state for household members to notify they are safe.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essential for household members to develop a plan for reuniting after a disaster. To prepare for a fire in the home, the family should identify a neighborhood rendezvous point located a safe distance from the house. If household members meet at the same spot, firefighters do not unnecessarily risk their lives trying to rescue someone who is </a:t>
            </a:r>
            <a:endParaRPr lang="en-US" dirty="0" smtClean="0"/>
          </a:p>
          <a:p>
            <a:r>
              <a:rPr lang="en-US" sz="1200" kern="1200" dirty="0" smtClean="0">
                <a:solidFill>
                  <a:schemeClr val="tx1"/>
                </a:solidFill>
                <a:effectLst/>
                <a:latin typeface="+mn-lt"/>
                <a:ea typeface="+mn-ea"/>
                <a:cs typeface="+mn-cs"/>
              </a:rPr>
              <a:t>already safe. This place must be designated in advance. All family members must be directed to evacuate to this designated location in the event of a fire and not to go back into a burning building. </a:t>
            </a:r>
            <a:endParaRPr lang="en-US" dirty="0" smtClean="0"/>
          </a:p>
          <a:p>
            <a:r>
              <a:rPr lang="en-US" sz="1200" kern="1200" dirty="0" smtClean="0">
                <a:solidFill>
                  <a:schemeClr val="tx1"/>
                </a:solidFill>
                <a:effectLst/>
                <a:latin typeface="+mn-lt"/>
                <a:ea typeface="+mn-ea"/>
                <a:cs typeface="+mn-cs"/>
              </a:rPr>
              <a:t>For an emergency that occurs when family members are not at the same location, an out-of- state friend or relative should be asked </a:t>
            </a:r>
            <a:endParaRPr lang="en-US" dirty="0" smtClean="0"/>
          </a:p>
          <a:p>
            <a:r>
              <a:rPr lang="en-US" sz="1200" kern="1200" dirty="0" smtClean="0">
                <a:solidFill>
                  <a:schemeClr val="tx1"/>
                </a:solidFill>
                <a:effectLst/>
                <a:latin typeface="+mn-lt"/>
                <a:ea typeface="+mn-ea"/>
                <a:cs typeface="+mn-cs"/>
              </a:rPr>
              <a:t>to be the “family contact.” Even when local telephone service is disrupted, long distance service often works. After a disaster, separated family members should call the family contact to let him or her know where they are. It is important to make sure everyone knows the contact’s phone number. </a:t>
            </a:r>
            <a:endParaRPr lang="en-US" dirty="0" smtClean="0"/>
          </a:p>
          <a:p>
            <a:r>
              <a:rPr lang="en-US" sz="1200" kern="1200" dirty="0" smtClean="0">
                <a:solidFill>
                  <a:schemeClr val="tx1"/>
                </a:solidFill>
                <a:effectLst/>
                <a:latin typeface="+mn-lt"/>
                <a:ea typeface="+mn-ea"/>
                <a:cs typeface="+mn-cs"/>
              </a:rPr>
              <a:t>It is also wise to know what disaster plans have been made by the children’s school or day care center and where children will be sent if they are in school when an evacuation is announced. Family members should also be aware of disaster plans for places where family members work. Knowing these plans can help them find each other more easily. In case parents should become separated from their children during a disaster, they may wish to consult the doctor in advance and file a Medical Release Form to ensure that any injuries sustained by the children in a disaster would be treated promptly. </a:t>
            </a:r>
            <a:endParaRPr lang="en-US" dirty="0" smtClean="0"/>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Cell phone services quickly become inundated and overwhelmed.</a:t>
            </a:r>
            <a:r>
              <a:rPr lang="en-US" baseline="0" dirty="0" smtClean="0"/>
              <a:t> It is nearly impossible to place a call during a disaster, even if the infrastructure is intact.</a:t>
            </a:r>
          </a:p>
          <a:p>
            <a:endParaRPr lang="en-US" baseline="0" dirty="0" smtClean="0"/>
          </a:p>
          <a:p>
            <a:r>
              <a:rPr lang="en-US" baseline="0" dirty="0" smtClean="0"/>
              <a:t>Amateur Radio does not require third parties – encourage getting licensed</a:t>
            </a:r>
          </a:p>
          <a:p>
            <a:endParaRPr lang="en-US" baseline="0" dirty="0" smtClean="0"/>
          </a:p>
          <a:p>
            <a:r>
              <a:rPr lang="en-US" baseline="0" dirty="0" smtClean="0"/>
              <a:t>Satellite Phones are convenient but expensive</a:t>
            </a:r>
            <a:r>
              <a:rPr lang="en-US" baseline="0" dirty="0"/>
              <a:t> </a:t>
            </a:r>
            <a:r>
              <a:rPr lang="en-US" baseline="0" dirty="0" smtClean="0"/>
              <a:t>– they too can be overwhelmed</a:t>
            </a:r>
          </a:p>
          <a:p>
            <a:endParaRPr lang="en-US" baseline="0" dirty="0" smtClean="0"/>
          </a:p>
          <a:p>
            <a:r>
              <a:rPr lang="en-US" baseline="0" dirty="0" smtClean="0"/>
              <a:t>Text will sometimes go through when calls will not</a:t>
            </a:r>
          </a:p>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57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Your family may not be together when disaster strikes, so plan how you will con- tact one another. Think about how you will communicate in different situations. </a:t>
            </a:r>
            <a:endParaRPr lang="en-US" dirty="0" smtClean="0"/>
          </a:p>
          <a:p>
            <a:r>
              <a:rPr lang="en-US" sz="1200" kern="1200" dirty="0" smtClean="0">
                <a:solidFill>
                  <a:schemeClr val="tx1"/>
                </a:solidFill>
                <a:effectLst/>
                <a:latin typeface="+mn-lt"/>
                <a:ea typeface="+mn-ea"/>
                <a:cs typeface="+mn-cs"/>
              </a:rPr>
              <a:t>Complete a contact card for each family member. Have family members keep these cards handy in a wallet, purse, backpack, etc. You may want to send one to school with each child to keep on file. Pick a friend or relative who lives out-of-state for household members to notify they are safe.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essential for household members to develop a plan for reuniting after a disaster. To prepare for a fire in the home, the family should identify a neighborhood rendezvous point located a safe distance from the house. If household members meet at the same spot, firefighters do not unnecessarily risk their lives trying to rescue someone who is </a:t>
            </a:r>
            <a:endParaRPr lang="en-US" dirty="0" smtClean="0"/>
          </a:p>
          <a:p>
            <a:r>
              <a:rPr lang="en-US" sz="1200" kern="1200" dirty="0" smtClean="0">
                <a:solidFill>
                  <a:schemeClr val="tx1"/>
                </a:solidFill>
                <a:effectLst/>
                <a:latin typeface="+mn-lt"/>
                <a:ea typeface="+mn-ea"/>
                <a:cs typeface="+mn-cs"/>
              </a:rPr>
              <a:t>already safe. This place must be designated in advance. All family members must be directed to evacuate to this designated location in the event of a fire and not to go back into a burning building. </a:t>
            </a:r>
            <a:endParaRPr lang="en-US" dirty="0" smtClean="0"/>
          </a:p>
          <a:p>
            <a:r>
              <a:rPr lang="en-US" sz="1200" kern="1200" dirty="0" smtClean="0">
                <a:solidFill>
                  <a:schemeClr val="tx1"/>
                </a:solidFill>
                <a:effectLst/>
                <a:latin typeface="+mn-lt"/>
                <a:ea typeface="+mn-ea"/>
                <a:cs typeface="+mn-cs"/>
              </a:rPr>
              <a:t>For an emergency that occurs when family members are not at the same location, an out-of- state friend or relative should be asked </a:t>
            </a:r>
            <a:endParaRPr lang="en-US" dirty="0" smtClean="0"/>
          </a:p>
          <a:p>
            <a:r>
              <a:rPr lang="en-US" sz="1200" kern="1200" dirty="0" smtClean="0">
                <a:solidFill>
                  <a:schemeClr val="tx1"/>
                </a:solidFill>
                <a:effectLst/>
                <a:latin typeface="+mn-lt"/>
                <a:ea typeface="+mn-ea"/>
                <a:cs typeface="+mn-cs"/>
              </a:rPr>
              <a:t>to be the “family contact.” Even when local telephone service is disrupted, long distance service often works. After a disaster, separated family members should call the family contact to let him or her know where they are. It is important to make sure everyone knows the contact’s phone number. </a:t>
            </a:r>
            <a:endParaRPr lang="en-US" dirty="0" smtClean="0"/>
          </a:p>
          <a:p>
            <a:r>
              <a:rPr lang="en-US" sz="1200" kern="1200" dirty="0" smtClean="0">
                <a:solidFill>
                  <a:schemeClr val="tx1"/>
                </a:solidFill>
                <a:effectLst/>
                <a:latin typeface="+mn-lt"/>
                <a:ea typeface="+mn-ea"/>
                <a:cs typeface="+mn-cs"/>
              </a:rPr>
              <a:t>It is also wise to know what disaster plans have been made by the children’s school or day care center and where children will be sent if they are in school when an evacuation is announced. Family members should also be aware of disaster plans for places where family members work. Knowing these plans can help them find each other more easily. In case parents should become separated from their children during a disaster, they may wish to consult the doctor in advance and file a Medical Release Form to ensure that any injuries sustained by the children in a disaster would be treated promptly. </a:t>
            </a:r>
            <a:endParaRPr lang="en-US" dirty="0" smtClean="0"/>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While determining an ideal location for a survival retreat or bug-out-location, a location that perhaps you will use as a vacation spot / insurance policy, or maybe a location where you will live full time, you should consider the distance from a dense population area or city. In the event of a terrible disaster, there will be hordes of people trying to escape the city centers which will have become very dangerous from the lack of working infrastructure, food, water, and fuel.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Determine how far the roving hordes will get during their desperate escape from the city</a:t>
            </a:r>
          </a:p>
          <a:p>
            <a:r>
              <a:rPr lang="en-US" sz="1200" kern="1200" dirty="0" smtClean="0">
                <a:solidFill>
                  <a:schemeClr val="tx1"/>
                </a:solidFill>
                <a:effectLst/>
                <a:latin typeface="+mn-lt"/>
                <a:ea typeface="+mn-ea"/>
                <a:cs typeface="+mn-cs"/>
              </a:rPr>
              <a:t>The average fuel economy (miles per gallon) of a vehicle varies of course, depending on factors including vehicle and engine size, its vintage, and whether city or highway driving. In the U.S. the current 2010 ‘CAFE’ standard for new passenger vehicles is 27.5 mpg and 23.5 mpg for light trucks (GVWR less than 8,500 pounds). Not everyone has a new car. A number of years ago a study was performed that determined 60 percent of vehicles in the U.S. were older than seven years. 10 years ago the standards were 27.5 and 20.7 mpg. For the sake of determining the average fuel economy of all vehicles on the road today, factoring in highway and city mileage, my instinct tells me it may be somewhere around 20 miles per gallon, maybe slightly less. Lets use 20 mpg for this example.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average fuel tank size of passenger vehicles, SUV’s, and trucks range in size from 10-13 gallons for compact-size, 15-18 gallons for mid-size, 18-20 for full-size, to as high as 30 gallons for large vehicles and trucks. I believe that the average fuel tanks size of all vehicles on the road today is probably about 18 gallons.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Although your vehicle may vary from this average (plug in your own numbers), the average maximum range of all vehicles on the road at any given moment based on a full tank of gas is probably about 360 miles (20 mpg x 18 gallons). Problem is, not everyone has a full tank of gas at all times and in fact, many people don’t add fuel until the tank is fairly low (and many people don’t fill the tank at that point either). Averaging all vehicles on the road, I believe that the amount of fuel in the tank at any one time is probably less than half a tank (I would bet one-third of a tank), but for this exercise lets use half a tank. This then changes the average maximum range of all vehicles on the road at any given time to be about 180 miles.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When the hordes evacuate the cities, at best, on average, most won’t get beyond 180 miles. In fact, the average range will be less than that because most people will leave too late and will be caught in slow traffic. The traffic will quickly become heavy and the highways may even become impassible. Just imagine the scenario of heavy traffic, then factor in the vehicles that begin running out of gas which will further clog the highways. People will be getting off exits in search of fuel, which may not be available at all. If there is no electrical power, the fuel cannot be pumped. Even with power, gas stations will run dry quickly. Most people will not have thought about carrying extra fuel.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60</a:t>
            </a:fld>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lvl="1"/>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endParaRPr lang="en-US" b="0"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61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lvl="1"/>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endParaRPr lang="en-US" b="0"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62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may need to survive on your own after a disaster.  This means having your </a:t>
            </a:r>
          </a:p>
          <a:p>
            <a:r>
              <a:rPr lang="en-US" dirty="0" smtClean="0"/>
              <a:t>own food, water, and other supplies in sufﬁcient quantity to last for at least three </a:t>
            </a:r>
          </a:p>
          <a:p>
            <a:r>
              <a:rPr lang="en-US" dirty="0" smtClean="0"/>
              <a:t>days. Local ofﬁcials and relief workers will be on the scene after a disaster, but they </a:t>
            </a:r>
          </a:p>
          <a:p>
            <a:r>
              <a:rPr lang="en-US" dirty="0" smtClean="0"/>
              <a:t>cannot reach everyone immediately.  You could get help in hours, or it might take </a:t>
            </a:r>
          </a:p>
          <a:p>
            <a:r>
              <a:rPr lang="en-US" dirty="0" smtClean="0"/>
              <a:t>days. </a:t>
            </a:r>
          </a:p>
          <a:p>
            <a:endParaRPr lang="en-US" dirty="0" smtClean="0"/>
          </a:p>
          <a:p>
            <a:r>
              <a:rPr lang="en-US" dirty="0" smtClean="0"/>
              <a:t>Basic services such as electricity, gas, water, sewage treatment, and telephones may </a:t>
            </a:r>
          </a:p>
          <a:p>
            <a:r>
              <a:rPr lang="en-US" dirty="0" smtClean="0"/>
              <a:t>be cut off for days, or even a week or longer.  Or, you may have to evacuate at a </a:t>
            </a:r>
          </a:p>
          <a:p>
            <a:r>
              <a:rPr lang="en-US" dirty="0" smtClean="0"/>
              <a:t>moment’s notice and take essentials with you.  You probably will not have the opportunity to shop or search for the supplies you need. </a:t>
            </a:r>
          </a:p>
          <a:p>
            <a:r>
              <a:rPr lang="en-US" dirty="0" smtClean="0"/>
              <a:t>A disaster supplies kit is a collection of basic items that members of a household </a:t>
            </a:r>
          </a:p>
          <a:p>
            <a:r>
              <a:rPr lang="en-US" dirty="0" smtClean="0"/>
              <a:t>may need in the event of a disaster</a:t>
            </a:r>
          </a:p>
          <a:p>
            <a:endParaRPr lang="en-US" dirty="0" smtClean="0"/>
          </a:p>
          <a:p>
            <a:r>
              <a:rPr lang="en-US" dirty="0" smtClean="0"/>
              <a:t>The following items are recommended for inclusion in your basic go-bag</a:t>
            </a:r>
          </a:p>
          <a:p>
            <a:r>
              <a:rPr lang="en-US" dirty="0" smtClean="0"/>
              <a:t>kit:</a:t>
            </a:r>
          </a:p>
          <a:p>
            <a:r>
              <a:rPr lang="en-US" dirty="0" smtClean="0"/>
              <a:t>• Three-day supply of non-perishable food.</a:t>
            </a:r>
          </a:p>
          <a:p>
            <a:r>
              <a:rPr lang="en-US" dirty="0" smtClean="0"/>
              <a:t>• Three-day supply of water – one gallon of water per person, per day.</a:t>
            </a:r>
          </a:p>
          <a:p>
            <a:r>
              <a:rPr lang="en-US" dirty="0" smtClean="0"/>
              <a:t>• Portable, battery-powered radio or television and extra batteries.</a:t>
            </a:r>
          </a:p>
          <a:p>
            <a:r>
              <a:rPr lang="en-US" dirty="0" smtClean="0"/>
              <a:t>• Flashlight and extra batteries.</a:t>
            </a:r>
          </a:p>
          <a:p>
            <a:r>
              <a:rPr lang="en-US" dirty="0" smtClean="0"/>
              <a:t>• First aid kit and manual.</a:t>
            </a:r>
          </a:p>
          <a:p>
            <a:r>
              <a:rPr lang="en-US" dirty="0" smtClean="0"/>
              <a:t>• Sanitation and hygiene items (moist </a:t>
            </a:r>
            <a:r>
              <a:rPr lang="en-US" dirty="0" err="1" smtClean="0"/>
              <a:t>towelettes</a:t>
            </a:r>
            <a:r>
              <a:rPr lang="en-US" dirty="0" smtClean="0"/>
              <a:t> and toilet paper).</a:t>
            </a:r>
          </a:p>
          <a:p>
            <a:r>
              <a:rPr lang="en-US" dirty="0" smtClean="0"/>
              <a:t>• Matches and waterproof container.</a:t>
            </a:r>
          </a:p>
          <a:p>
            <a:r>
              <a:rPr lang="en-US" dirty="0" smtClean="0"/>
              <a:t>• Whistle.</a:t>
            </a:r>
          </a:p>
          <a:p>
            <a:r>
              <a:rPr lang="en-US" dirty="0" smtClean="0"/>
              <a:t>• Extra clothing.</a:t>
            </a:r>
          </a:p>
          <a:p>
            <a:r>
              <a:rPr lang="en-US" dirty="0" smtClean="0"/>
              <a:t>• Kitchen accessories and cooking utensils, including a can opener.</a:t>
            </a:r>
          </a:p>
          <a:p>
            <a:r>
              <a:rPr lang="en-US" dirty="0" smtClean="0"/>
              <a:t>• Photocopies of credit and identiﬁcation cards.</a:t>
            </a:r>
          </a:p>
          <a:p>
            <a:r>
              <a:rPr lang="en-US" dirty="0" smtClean="0"/>
              <a:t>• Cash and coins.</a:t>
            </a:r>
          </a:p>
          <a:p>
            <a:r>
              <a:rPr lang="en-US" dirty="0" smtClean="0"/>
              <a:t>• Special needs items, such as prescription medications, eye glasses, contact lens </a:t>
            </a:r>
          </a:p>
          <a:p>
            <a:r>
              <a:rPr lang="en-US" dirty="0" smtClean="0"/>
              <a:t>solutions, and hearing aid batteries.</a:t>
            </a:r>
          </a:p>
          <a:p>
            <a:r>
              <a:rPr lang="en-US" dirty="0" smtClean="0"/>
              <a:t>• Items for infants, such as formula, diapers, bottles, and paciﬁers.</a:t>
            </a:r>
          </a:p>
          <a:p>
            <a:r>
              <a:rPr lang="en-US" dirty="0" smtClean="0"/>
              <a:t>• Other items to meet your unique family needs.</a:t>
            </a:r>
          </a:p>
          <a:p>
            <a:endParaRPr lang="en-US" dirty="0" smtClean="0"/>
          </a:p>
          <a:p>
            <a:r>
              <a:rPr lang="en-US" dirty="0" smtClean="0"/>
              <a:t>If you live in a cold climate, you must think about warmth.  It is possible that you </a:t>
            </a:r>
          </a:p>
          <a:p>
            <a:r>
              <a:rPr lang="en-US" dirty="0" smtClean="0"/>
              <a:t>will not have heat.  Think about your clothing and bedding supplies.  Be sure to </a:t>
            </a:r>
          </a:p>
          <a:p>
            <a:r>
              <a:rPr lang="en-US" dirty="0" smtClean="0"/>
              <a:t>include one complete change of clothing and shoes per person, including:</a:t>
            </a:r>
          </a:p>
          <a:p>
            <a:r>
              <a:rPr lang="en-US" dirty="0" smtClean="0"/>
              <a:t>• Jacket or coat.</a:t>
            </a:r>
          </a:p>
          <a:p>
            <a:r>
              <a:rPr lang="en-US" dirty="0" smtClean="0"/>
              <a:t>• Long pants.</a:t>
            </a:r>
          </a:p>
          <a:p>
            <a:r>
              <a:rPr lang="en-US" dirty="0" smtClean="0"/>
              <a:t>• Long sleeve shirt.</a:t>
            </a:r>
          </a:p>
          <a:p>
            <a:r>
              <a:rPr lang="en-US" dirty="0" smtClean="0"/>
              <a:t>• Sturdy shoes.</a:t>
            </a:r>
          </a:p>
          <a:p>
            <a:r>
              <a:rPr lang="en-US" dirty="0" smtClean="0"/>
              <a:t>• Hat, mittens, and scarf.</a:t>
            </a:r>
          </a:p>
          <a:p>
            <a:r>
              <a:rPr lang="en-US" dirty="0" smtClean="0"/>
              <a:t>• Sleeping bag or warm blanket (per person).</a:t>
            </a:r>
          </a:p>
          <a:p>
            <a:endParaRPr lang="en-US" dirty="0" smtClean="0"/>
          </a:p>
          <a:p>
            <a:r>
              <a:rPr lang="en-US" dirty="0" smtClean="0"/>
              <a:t>Be sure to account for growing children and other family changes.  See Appendix B </a:t>
            </a:r>
          </a:p>
          <a:p>
            <a:r>
              <a:rPr lang="en-US" dirty="0" smtClean="0"/>
              <a:t>for a detailed checklist of disaster supplies.  You may want to add some of the items </a:t>
            </a:r>
          </a:p>
          <a:p>
            <a:r>
              <a:rPr lang="en-US" dirty="0" smtClean="0"/>
              <a:t>listed to your basic disaster supplies kit depending on the speciﬁc needs of your </a:t>
            </a:r>
          </a:p>
          <a:p>
            <a:r>
              <a:rPr lang="en-US" dirty="0" smtClean="0"/>
              <a:t>family</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64</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65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66</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person can have a</a:t>
            </a:r>
            <a:r>
              <a:rPr lang="en-US" baseline="0" dirty="0" smtClean="0"/>
              <a:t> massive stockpile of supplies at his/her home, but if a disaster or emergency occurs while they are at work or in their car, their home-supplies will be useless.</a:t>
            </a:r>
          </a:p>
          <a:p>
            <a:endParaRPr lang="en-US" baseline="0" dirty="0" smtClean="0"/>
          </a:p>
          <a:p>
            <a:r>
              <a:rPr lang="en-US" baseline="0" dirty="0" smtClean="0"/>
              <a:t>Just as important as putting your supplies together is maintaining them so they are </a:t>
            </a:r>
          </a:p>
          <a:p>
            <a:r>
              <a:rPr lang="en-US" baseline="0" dirty="0" smtClean="0"/>
              <a:t>safe to use when needed.  Here are some tips to keep your supplies ready and in </a:t>
            </a:r>
          </a:p>
          <a:p>
            <a:r>
              <a:rPr lang="en-US" baseline="0" dirty="0" smtClean="0"/>
              <a:t>good condition:</a:t>
            </a:r>
          </a:p>
          <a:p>
            <a:r>
              <a:rPr lang="en-US" baseline="0" dirty="0" smtClean="0"/>
              <a:t>• Keep canned foods in a dry place where the temperature is cool.</a:t>
            </a:r>
          </a:p>
          <a:p>
            <a:r>
              <a:rPr lang="en-US" baseline="0" dirty="0" smtClean="0"/>
              <a:t>• Store boxed food in tightly closed plastic or metal containers to protect from </a:t>
            </a:r>
          </a:p>
          <a:p>
            <a:r>
              <a:rPr lang="en-US" baseline="0" dirty="0" smtClean="0"/>
              <a:t>pests and to extend its shelf life.</a:t>
            </a:r>
          </a:p>
          <a:p>
            <a:r>
              <a:rPr lang="en-US" baseline="0" dirty="0" smtClean="0"/>
              <a:t>• Throw out any canned good that becomes swollen, dented, or corroded.</a:t>
            </a:r>
          </a:p>
          <a:p>
            <a:r>
              <a:rPr lang="en-US" baseline="0" dirty="0" smtClean="0"/>
              <a:t>• Use foods before they go bad, and replace them with fresh supplies.</a:t>
            </a:r>
          </a:p>
          <a:p>
            <a:r>
              <a:rPr lang="en-US" baseline="0" dirty="0" smtClean="0"/>
              <a:t>• Place new items at the back of the storage area and older ones in the front.</a:t>
            </a:r>
          </a:p>
          <a:p>
            <a:r>
              <a:rPr lang="en-US" baseline="0" dirty="0" smtClean="0"/>
              <a:t>• Change stored food and water supplies every six months. Be sure to write the </a:t>
            </a:r>
          </a:p>
          <a:p>
            <a:r>
              <a:rPr lang="en-US" baseline="0" dirty="0" smtClean="0"/>
              <a:t>date you store it on all containers.</a:t>
            </a:r>
          </a:p>
          <a:p>
            <a:r>
              <a:rPr lang="en-US" baseline="0" dirty="0" smtClean="0"/>
              <a:t>• Re-think your needs every year and update your kit as your family needs </a:t>
            </a:r>
          </a:p>
          <a:p>
            <a:r>
              <a:rPr lang="en-US" baseline="0" dirty="0" smtClean="0"/>
              <a:t>change. </a:t>
            </a:r>
          </a:p>
          <a:p>
            <a:r>
              <a:rPr lang="en-US" baseline="0" dirty="0" smtClean="0"/>
              <a:t>• Keep items in airtight plastic bags and put your entire disaster supplies kit in </a:t>
            </a:r>
          </a:p>
          <a:p>
            <a:r>
              <a:rPr lang="en-US" baseline="0" dirty="0" smtClean="0"/>
              <a:t>one or two easy-to-carry containers, such as an unused trashcan, camping </a:t>
            </a:r>
          </a:p>
          <a:p>
            <a:r>
              <a:rPr lang="en-US" baseline="0" dirty="0" smtClean="0"/>
              <a:t>backpack, or duffel bag</a:t>
            </a:r>
          </a:p>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67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Water:</a:t>
            </a:r>
          </a:p>
          <a:p>
            <a:r>
              <a:rPr lang="en-US" dirty="0" smtClean="0"/>
              <a:t>Your body loses water through normal body processes (sweating, urinating, and defecating). During average daily exertion when the atmospheric temperature is 20 degrees Celsius (C) (68 degrees Fahrenheit),</a:t>
            </a:r>
            <a:r>
              <a:rPr lang="en-US" baseline="0" dirty="0" smtClean="0"/>
              <a:t> </a:t>
            </a:r>
            <a:r>
              <a:rPr lang="en-US" dirty="0" smtClean="0"/>
              <a:t>the average adult loses, and therefore requires, 2 to 3 liters of water to replace what is lost</a:t>
            </a:r>
            <a:r>
              <a:rPr lang="en-US" baseline="0" dirty="0" smtClean="0"/>
              <a:t> </a:t>
            </a:r>
            <a:r>
              <a:rPr lang="en-US" dirty="0" smtClean="0"/>
              <a:t>daily. Other factors, such as heat exposure, cold exposure, intense</a:t>
            </a:r>
          </a:p>
          <a:p>
            <a:r>
              <a:rPr lang="en-US" dirty="0" smtClean="0"/>
              <a:t>activity, high altitude, burns, or illness, can cause your body to lose</a:t>
            </a:r>
            <a:r>
              <a:rPr lang="en-US" baseline="0" dirty="0" smtClean="0"/>
              <a:t> </a:t>
            </a:r>
            <a:r>
              <a:rPr lang="en-US" dirty="0" smtClean="0"/>
              <a:t>more water. You must replace this water.</a:t>
            </a:r>
          </a:p>
          <a:p>
            <a:r>
              <a:rPr lang="en-US" dirty="0" smtClean="0"/>
              <a:t>Dehydration results from inadequate replacement of lost body fluids. It</a:t>
            </a:r>
            <a:r>
              <a:rPr lang="en-US" baseline="0" dirty="0" smtClean="0"/>
              <a:t> </a:t>
            </a:r>
            <a:r>
              <a:rPr lang="en-US" dirty="0" smtClean="0"/>
              <a:t>decreases your efficiency and, if injured, increases your susceptibility to</a:t>
            </a:r>
          </a:p>
          <a:p>
            <a:r>
              <a:rPr lang="en-US" dirty="0" smtClean="0"/>
              <a:t>severe shock. </a:t>
            </a:r>
          </a:p>
          <a:p>
            <a:r>
              <a:rPr lang="en-US" dirty="0" smtClean="0"/>
              <a:t>Consider the following results of body fluid loss:</a:t>
            </a:r>
          </a:p>
          <a:p>
            <a:pPr>
              <a:buFont typeface="Arial"/>
              <a:buChar char="•"/>
            </a:pPr>
            <a:r>
              <a:rPr lang="en-US" dirty="0" smtClean="0"/>
              <a:t> A 5 percent loss of body fluids results in thirst, irritability, nausea,</a:t>
            </a:r>
            <a:r>
              <a:rPr lang="en-US" baseline="0" dirty="0" smtClean="0"/>
              <a:t> </a:t>
            </a:r>
            <a:r>
              <a:rPr lang="en-US" dirty="0" smtClean="0"/>
              <a:t>and weakness.</a:t>
            </a:r>
          </a:p>
          <a:p>
            <a:pPr>
              <a:buFont typeface="Arial"/>
              <a:buChar char="•"/>
            </a:pPr>
            <a:r>
              <a:rPr lang="en-US" dirty="0" smtClean="0"/>
              <a:t> A 10 percent loss results in dizziness, headache, inability to walk, and</a:t>
            </a:r>
            <a:r>
              <a:rPr lang="en-US" baseline="0" dirty="0" smtClean="0"/>
              <a:t> </a:t>
            </a:r>
            <a:r>
              <a:rPr lang="en-US" dirty="0" smtClean="0"/>
              <a:t>a tingling sensation in the limbs.</a:t>
            </a:r>
          </a:p>
          <a:p>
            <a:pPr>
              <a:buFont typeface="Arial"/>
              <a:buChar char="•"/>
            </a:pPr>
            <a:r>
              <a:rPr lang="en-US" dirty="0" smtClean="0"/>
              <a:t> A 15 percent loss results in dim vision, painful urination, swollen</a:t>
            </a:r>
            <a:r>
              <a:rPr lang="en-US" baseline="0" dirty="0" smtClean="0"/>
              <a:t> </a:t>
            </a:r>
            <a:r>
              <a:rPr lang="en-US" dirty="0" smtClean="0"/>
              <a:t>tongue, deafness, and a numb feeling in the skin.</a:t>
            </a:r>
          </a:p>
          <a:p>
            <a:pPr>
              <a:buFont typeface="Arial"/>
              <a:buChar char="•"/>
            </a:pPr>
            <a:r>
              <a:rPr lang="en-US" dirty="0" smtClean="0"/>
              <a:t> A loss greater than 15 percent of body fluids may result in death.</a:t>
            </a:r>
          </a:p>
          <a:p>
            <a:endParaRPr lang="en-US" dirty="0" smtClean="0"/>
          </a:p>
          <a:p>
            <a:r>
              <a:rPr lang="en-US" dirty="0" smtClean="0"/>
              <a:t>The most common signs and symptoms of dehydration are—</a:t>
            </a:r>
          </a:p>
          <a:p>
            <a:pPr>
              <a:buFont typeface="Arial"/>
              <a:buChar char="•"/>
            </a:pPr>
            <a:r>
              <a:rPr lang="en-US" dirty="0" smtClean="0"/>
              <a:t> Dark urine with a very strong odor.</a:t>
            </a:r>
          </a:p>
          <a:p>
            <a:pPr>
              <a:buFont typeface="Arial"/>
              <a:buChar char="•"/>
            </a:pPr>
            <a:r>
              <a:rPr lang="en-US" dirty="0" smtClean="0"/>
              <a:t> Low urine output.</a:t>
            </a:r>
          </a:p>
          <a:p>
            <a:pPr>
              <a:buFont typeface="Arial"/>
              <a:buChar char="•"/>
            </a:pPr>
            <a:r>
              <a:rPr lang="en-US" dirty="0" smtClean="0"/>
              <a:t> Dark, sunken eyes.</a:t>
            </a:r>
          </a:p>
          <a:p>
            <a:pPr>
              <a:buFont typeface="Arial"/>
              <a:buChar char="•"/>
            </a:pPr>
            <a:r>
              <a:rPr lang="en-US" dirty="0" smtClean="0"/>
              <a:t> Fatigue.</a:t>
            </a:r>
          </a:p>
          <a:p>
            <a:pPr>
              <a:buFont typeface="Arial"/>
              <a:buChar char="•"/>
            </a:pPr>
            <a:r>
              <a:rPr lang="en-US" dirty="0" smtClean="0"/>
              <a:t> Emotional instability.</a:t>
            </a:r>
          </a:p>
          <a:p>
            <a:pPr>
              <a:buFont typeface="Arial"/>
              <a:buChar char="•"/>
            </a:pPr>
            <a:r>
              <a:rPr lang="en-US" dirty="0" smtClean="0"/>
              <a:t> 4-2Loss of skin elasticity.</a:t>
            </a:r>
          </a:p>
          <a:p>
            <a:pPr>
              <a:buFont typeface="Arial"/>
              <a:buChar char="•"/>
            </a:pPr>
            <a:r>
              <a:rPr lang="en-US" dirty="0" smtClean="0"/>
              <a:t> Delayed capillary refill in fingernail beds.</a:t>
            </a:r>
          </a:p>
          <a:p>
            <a:pPr>
              <a:buFont typeface="Arial"/>
              <a:buChar char="•"/>
            </a:pPr>
            <a:r>
              <a:rPr lang="en-US" dirty="0" smtClean="0"/>
              <a:t> Trench line down center of tongue.</a:t>
            </a:r>
          </a:p>
          <a:p>
            <a:pPr>
              <a:buFont typeface="Arial"/>
              <a:buChar char="•"/>
            </a:pPr>
            <a:r>
              <a:rPr lang="en-US" dirty="0" smtClean="0"/>
              <a:t> Thirst. -</a:t>
            </a:r>
            <a:r>
              <a:rPr lang="en-US" baseline="0" dirty="0" smtClean="0"/>
              <a:t> </a:t>
            </a:r>
            <a:r>
              <a:rPr lang="en-US" dirty="0" smtClean="0"/>
              <a:t>Last on the list because you are already 2% dehydrated</a:t>
            </a:r>
            <a:r>
              <a:rPr lang="en-US" baseline="0" dirty="0" smtClean="0"/>
              <a:t> </a:t>
            </a:r>
            <a:r>
              <a:rPr lang="en-US" dirty="0" smtClean="0"/>
              <a:t>by the time you crave fluids</a:t>
            </a:r>
            <a:r>
              <a:rPr lang="en-US" dirty="0"/>
              <a:t>.</a:t>
            </a:r>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68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Milk and Juice</a:t>
            </a:r>
            <a:r>
              <a:rPr lang="en-US" baseline="0" dirty="0" smtClean="0"/>
              <a:t> leave microscopic organic particles that bond to plastic. These particles can quickly contaminate clean water and cause the growth of mold and other harmful micro organisms. It is nearly impossible to completely sterilize a container, so two drops of bleach per gallon is necessary. This will prevent micro-organism growth but will not harm the body. Just to be safe – replace water every 6 months.</a:t>
            </a:r>
          </a:p>
          <a:p>
            <a:endParaRPr lang="en-US" baseline="0" dirty="0" smtClean="0"/>
          </a:p>
          <a:p>
            <a:r>
              <a:rPr lang="en-US" b="1" dirty="0" smtClean="0"/>
              <a:t>How Should I Store Water?  </a:t>
            </a:r>
          </a:p>
          <a:p>
            <a:endParaRPr lang="en-US" b="1" dirty="0" smtClean="0"/>
          </a:p>
          <a:p>
            <a:r>
              <a:rPr lang="en-US" dirty="0" smtClean="0"/>
              <a:t>To prepare safest and most reliable emergency supply of water, it is recommended </a:t>
            </a:r>
          </a:p>
          <a:p>
            <a:r>
              <a:rPr lang="en-US" dirty="0" smtClean="0"/>
              <a:t>you purchase commercially bottled water. Keep bottled water in its original container and do not open it until you need to use it.</a:t>
            </a:r>
          </a:p>
          <a:p>
            <a:r>
              <a:rPr lang="en-US" dirty="0" smtClean="0"/>
              <a:t>Observe the expiration or “use by” date. </a:t>
            </a:r>
          </a:p>
          <a:p>
            <a:endParaRPr lang="en-US" dirty="0" smtClean="0"/>
          </a:p>
          <a:p>
            <a:r>
              <a:rPr lang="en-US" b="1" dirty="0" smtClean="0"/>
              <a:t>If you are preparing your own </a:t>
            </a:r>
          </a:p>
          <a:p>
            <a:r>
              <a:rPr lang="en-US" b="1" dirty="0" smtClean="0"/>
              <a:t>containers of water</a:t>
            </a:r>
          </a:p>
          <a:p>
            <a:endParaRPr lang="en-US" b="1" dirty="0" smtClean="0"/>
          </a:p>
          <a:p>
            <a:r>
              <a:rPr lang="en-US" dirty="0" smtClean="0"/>
              <a:t>It is recommended you purchase food-grade water storage containers from surplus or camping supplies stores to use for water storage. Before ﬁ </a:t>
            </a:r>
            <a:r>
              <a:rPr lang="en-US" dirty="0" err="1" smtClean="0"/>
              <a:t>lling</a:t>
            </a:r>
            <a:r>
              <a:rPr lang="en-US" dirty="0" smtClean="0"/>
              <a:t> with water, </a:t>
            </a:r>
          </a:p>
          <a:p>
            <a:r>
              <a:rPr lang="en-US" dirty="0" smtClean="0"/>
              <a:t>thoroughly clean the containers with dishwashing soap and water, and rinse completely so there is no residual soap. Follow directions below on ﬁ </a:t>
            </a:r>
            <a:r>
              <a:rPr lang="en-US" dirty="0" err="1" smtClean="0"/>
              <a:t>lling</a:t>
            </a:r>
            <a:r>
              <a:rPr lang="en-US" dirty="0" smtClean="0"/>
              <a:t> the container </a:t>
            </a:r>
          </a:p>
          <a:p>
            <a:r>
              <a:rPr lang="en-US" dirty="0" smtClean="0"/>
              <a:t>with water.</a:t>
            </a:r>
          </a:p>
          <a:p>
            <a:endParaRPr lang="en-US" dirty="0" smtClean="0"/>
          </a:p>
          <a:p>
            <a:r>
              <a:rPr lang="en-US" dirty="0" smtClean="0"/>
              <a:t>If you choose to use your own storage containers, choose two-liter plastic soft </a:t>
            </a:r>
          </a:p>
          <a:p>
            <a:r>
              <a:rPr lang="en-US" dirty="0" smtClean="0"/>
              <a:t>drink bottles  – not plastic jugs or cardboard containers that have had milk or fruit </a:t>
            </a:r>
          </a:p>
          <a:p>
            <a:r>
              <a:rPr lang="en-US" dirty="0" smtClean="0"/>
              <a:t>juice in them. Milk protein and fruit sugars cannot be adequately removed from </a:t>
            </a:r>
          </a:p>
          <a:p>
            <a:r>
              <a:rPr lang="en-US" dirty="0" smtClean="0"/>
              <a:t>these containers and provide an environment for bacterial growth when water </a:t>
            </a:r>
          </a:p>
          <a:p>
            <a:r>
              <a:rPr lang="en-US" dirty="0" smtClean="0"/>
              <a:t>is stored in them. Cardboard containers also leak easily and are not designed for </a:t>
            </a:r>
          </a:p>
          <a:p>
            <a:r>
              <a:rPr lang="en-US" dirty="0" smtClean="0"/>
              <a:t>long-term storage of liquids. Also, do not use glass containers, because they can </a:t>
            </a:r>
          </a:p>
          <a:p>
            <a:r>
              <a:rPr lang="en-US" dirty="0" smtClean="0"/>
              <a:t>break and are heavy.</a:t>
            </a:r>
          </a:p>
          <a:p>
            <a:endParaRPr lang="en-US" dirty="0" smtClean="0"/>
          </a:p>
          <a:p>
            <a:r>
              <a:rPr lang="en-US" b="1" dirty="0" smtClean="0"/>
              <a:t>If storing water in plastic soda </a:t>
            </a:r>
          </a:p>
          <a:p>
            <a:r>
              <a:rPr lang="en-US" b="1" dirty="0" smtClean="0"/>
              <a:t>bottles, follow these steps</a:t>
            </a:r>
          </a:p>
          <a:p>
            <a:r>
              <a:rPr lang="en-US" dirty="0" smtClean="0"/>
              <a:t>Thoroughly clean the bottles with dishwashing soap and water, and rinse completely so there is no residual soap.</a:t>
            </a:r>
          </a:p>
          <a:p>
            <a:r>
              <a:rPr lang="en-US" dirty="0" smtClean="0"/>
              <a:t>Sanitize the bottles by adding a solution of 1 teaspoon of non-scented liquid </a:t>
            </a:r>
          </a:p>
          <a:p>
            <a:r>
              <a:rPr lang="en-US" dirty="0" smtClean="0"/>
              <a:t>household chlorine bleach to a quart of water. Swish the sanitizing solution in the </a:t>
            </a:r>
          </a:p>
          <a:p>
            <a:r>
              <a:rPr lang="en-US" dirty="0" smtClean="0"/>
              <a:t>bottle so that it touches all surfaces. After sanitizing the bottle, thoroughly rinse out </a:t>
            </a:r>
          </a:p>
          <a:p>
            <a:r>
              <a:rPr lang="en-US" dirty="0" smtClean="0"/>
              <a:t>the sanitizing solution with clean water.</a:t>
            </a:r>
          </a:p>
          <a:p>
            <a:endParaRPr lang="en-US" dirty="0" smtClean="0"/>
          </a:p>
          <a:p>
            <a:r>
              <a:rPr lang="en-US" dirty="0" smtClean="0"/>
              <a:t>Fill the bottle to the top with regular tap water. If the tap water has been commercially treated from a water utility with chlorine, you do not need to add anything </a:t>
            </a:r>
          </a:p>
          <a:p>
            <a:r>
              <a:rPr lang="en-US" dirty="0" smtClean="0"/>
              <a:t>else to the water to keep it clean. If the water you are using comes from a well or </a:t>
            </a:r>
          </a:p>
          <a:p>
            <a:r>
              <a:rPr lang="en-US" dirty="0" smtClean="0"/>
              <a:t>water source that is not treated with chlorine, add two drops of non-scented liquid </a:t>
            </a:r>
          </a:p>
          <a:p>
            <a:r>
              <a:rPr lang="en-US" dirty="0" smtClean="0"/>
              <a:t>household chlorine bleach to the water.</a:t>
            </a:r>
          </a:p>
          <a:p>
            <a:r>
              <a:rPr lang="en-US" dirty="0" smtClean="0"/>
              <a:t>Tightly close the container using the original cap. Be careful not to contaminate the </a:t>
            </a:r>
          </a:p>
          <a:p>
            <a:r>
              <a:rPr lang="en-US" dirty="0" smtClean="0"/>
              <a:t>cap by touching the inside of it with your ﬁ </a:t>
            </a:r>
            <a:r>
              <a:rPr lang="en-US" dirty="0" err="1" smtClean="0"/>
              <a:t>nger</a:t>
            </a:r>
            <a:r>
              <a:rPr lang="en-US" dirty="0" smtClean="0"/>
              <a:t>. Place a date on the outside of the </a:t>
            </a:r>
          </a:p>
          <a:p>
            <a:r>
              <a:rPr lang="en-US" dirty="0" smtClean="0"/>
              <a:t>container so that you know when you ﬁ </a:t>
            </a:r>
            <a:r>
              <a:rPr lang="en-US" dirty="0" err="1" smtClean="0"/>
              <a:t>lled</a:t>
            </a:r>
            <a:r>
              <a:rPr lang="en-US" dirty="0" smtClean="0"/>
              <a:t> it. Store in a cool, dark place.</a:t>
            </a:r>
          </a:p>
          <a:p>
            <a:r>
              <a:rPr lang="en-US" dirty="0" smtClean="0"/>
              <a:t>Replace the water every six months if not using commercially bottled </a:t>
            </a:r>
            <a:r>
              <a:rPr lang="en-US" dirty="0" err="1" smtClean="0"/>
              <a:t>wate</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69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body needs both proteins and starches</a:t>
            </a:r>
            <a:r>
              <a:rPr lang="en-US" baseline="0" dirty="0" smtClean="0"/>
              <a:t> to survive. Often times proteins are ignored. </a:t>
            </a:r>
            <a:r>
              <a:rPr lang="en-US" sz="1300" dirty="0" smtClean="0"/>
              <a:t>Protein is need to repair and make new cells. Without protein this is not possible. If you don't eat enough proteins you get hungrier sooner.</a:t>
            </a:r>
            <a:br>
              <a:rPr lang="en-US" sz="1300" dirty="0" smtClean="0"/>
            </a:br>
            <a:r>
              <a:rPr lang="en-US" sz="1300" dirty="0" smtClean="0"/>
              <a:t/>
            </a:r>
            <a:br>
              <a:rPr lang="en-US" sz="1300" dirty="0" smtClean="0"/>
            </a:br>
            <a:r>
              <a:rPr lang="en-US" sz="1300" dirty="0" smtClean="0"/>
              <a:t>Read more: </a:t>
            </a:r>
            <a:r>
              <a:rPr lang="en-US" sz="1300" dirty="0" smtClean="0">
                <a:hlinkClick r:id="rId3"/>
              </a:rPr>
              <a:t>http://wiki.answers.com/Q/What_happens_without_protein#ixzz19RJqMoMH</a:t>
            </a:r>
            <a:endParaRPr lang="en-US" sz="1300" dirty="0" smtClean="0"/>
          </a:p>
          <a:p>
            <a:endParaRPr lang="en-US" sz="1300" dirty="0" smtClean="0"/>
          </a:p>
          <a:p>
            <a:endParaRPr lang="en-US" sz="1300" dirty="0" smtClean="0"/>
          </a:p>
          <a:p>
            <a:r>
              <a:rPr lang="en-US" sz="1300" dirty="0" smtClean="0"/>
              <a:t>Excess salt causes the body to retain water and also causes dehydration. Kind of sounds contradictory, but this is how the body works. This in turn leads to high blood pressure. Excess salt is one of the primary causes of hypertension. In an environment where clean water is scarce, salt can be deadly.</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6</a:t>
            </a:fld>
            <a:endParaRPr lang="en-US"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Ideal foods do not require much additional water or heating to prepare. Water and heating fuel</a:t>
            </a:r>
            <a:r>
              <a:rPr lang="en-US" baseline="0" dirty="0" smtClean="0"/>
              <a:t> are scarce in a disaster.</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 cooking sources in times of emergency include candle warmers, </a:t>
            </a:r>
          </a:p>
          <a:p>
            <a:r>
              <a:rPr lang="en-US" dirty="0" smtClean="0"/>
              <a:t>chaﬁng dishes, fondue pots, or a ﬁreplace.</a:t>
            </a:r>
          </a:p>
          <a:p>
            <a:endParaRPr lang="en-US" dirty="0" smtClean="0"/>
          </a:p>
          <a:p>
            <a:r>
              <a:rPr lang="en-US" dirty="0" smtClean="0"/>
              <a:t>• Charcoal grills and camp stoves are for outdoor use only.</a:t>
            </a:r>
          </a:p>
          <a:p>
            <a:r>
              <a:rPr lang="en-US" dirty="0" smtClean="0"/>
              <a:t>• Commercially canned food may be eaten out of the can without warming.</a:t>
            </a:r>
          </a:p>
          <a:p>
            <a:endParaRPr lang="en-US" dirty="0" smtClean="0"/>
          </a:p>
          <a:p>
            <a:r>
              <a:rPr lang="en-US" dirty="0" smtClean="0"/>
              <a:t>• To heat food in a can:</a:t>
            </a:r>
          </a:p>
          <a:p>
            <a:r>
              <a:rPr lang="en-US" dirty="0" smtClean="0"/>
              <a:t>1. Remove the label.</a:t>
            </a:r>
          </a:p>
          <a:p>
            <a:r>
              <a:rPr lang="en-US" dirty="0" smtClean="0"/>
              <a:t>2. Thoroughly wash and disinfect the can. (Use a diluted solution of one part </a:t>
            </a:r>
          </a:p>
          <a:p>
            <a:r>
              <a:rPr lang="en-US" dirty="0" smtClean="0"/>
              <a:t>bleach to ten parts water.)</a:t>
            </a:r>
          </a:p>
          <a:p>
            <a:r>
              <a:rPr lang="en-US" dirty="0" smtClean="0"/>
              <a:t>3. Open the can before heating.</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 cooking sources in times of emergency include candle warmers, </a:t>
            </a:r>
          </a:p>
          <a:p>
            <a:r>
              <a:rPr lang="en-US" dirty="0" smtClean="0"/>
              <a:t>chaﬁng dishes, fondue pots, or a ﬁreplace.</a:t>
            </a:r>
          </a:p>
          <a:p>
            <a:endParaRPr lang="en-US" dirty="0" smtClean="0"/>
          </a:p>
          <a:p>
            <a:r>
              <a:rPr lang="en-US" dirty="0" smtClean="0"/>
              <a:t>• Charcoal grills and camp stoves are for outdoor use only.</a:t>
            </a:r>
          </a:p>
          <a:p>
            <a:r>
              <a:rPr lang="en-US" dirty="0" smtClean="0"/>
              <a:t>• Commercially canned food may be eaten out of the can without warming.</a:t>
            </a:r>
          </a:p>
          <a:p>
            <a:endParaRPr lang="en-US" dirty="0" smtClean="0"/>
          </a:p>
          <a:p>
            <a:r>
              <a:rPr lang="en-US" dirty="0" smtClean="0"/>
              <a:t>• To heat food in a can:</a:t>
            </a:r>
          </a:p>
          <a:p>
            <a:r>
              <a:rPr lang="en-US" dirty="0" smtClean="0"/>
              <a:t>1. Remove the label.</a:t>
            </a:r>
          </a:p>
          <a:p>
            <a:r>
              <a:rPr lang="en-US" dirty="0" smtClean="0"/>
              <a:t>2. Thoroughly wash and disinfect the can. (Use a diluted solution of one part </a:t>
            </a:r>
          </a:p>
          <a:p>
            <a:r>
              <a:rPr lang="en-US" dirty="0" smtClean="0"/>
              <a:t>bleach to ten parts water.)</a:t>
            </a:r>
          </a:p>
          <a:p>
            <a:r>
              <a:rPr lang="en-US" dirty="0" smtClean="0"/>
              <a:t>3. Open the can before heating.</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74</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 cooking sources in times of emergency include candle warmers, </a:t>
            </a:r>
          </a:p>
          <a:p>
            <a:r>
              <a:rPr lang="en-US" dirty="0" smtClean="0"/>
              <a:t>chaﬁng dishes, fondue pots, or a ﬁreplace.</a:t>
            </a:r>
          </a:p>
          <a:p>
            <a:endParaRPr lang="en-US" dirty="0" smtClean="0"/>
          </a:p>
          <a:p>
            <a:r>
              <a:rPr lang="en-US" dirty="0" smtClean="0"/>
              <a:t>• Charcoal grills and camp stoves are for outdoor use only.</a:t>
            </a:r>
          </a:p>
          <a:p>
            <a:r>
              <a:rPr lang="en-US" dirty="0" smtClean="0"/>
              <a:t>• Commercially canned food may be eaten out of the can without warming.</a:t>
            </a:r>
          </a:p>
          <a:p>
            <a:endParaRPr lang="en-US" dirty="0" smtClean="0"/>
          </a:p>
          <a:p>
            <a:r>
              <a:rPr lang="en-US" dirty="0" smtClean="0"/>
              <a:t>• To heat food in a can:</a:t>
            </a:r>
          </a:p>
          <a:p>
            <a:r>
              <a:rPr lang="en-US" dirty="0" smtClean="0"/>
              <a:t>1. Remove the label.</a:t>
            </a:r>
          </a:p>
          <a:p>
            <a:r>
              <a:rPr lang="en-US" dirty="0" smtClean="0"/>
              <a:t>2. Thoroughly wash and disinfect the can. (Use a diluted solution of one part </a:t>
            </a:r>
          </a:p>
          <a:p>
            <a:r>
              <a:rPr lang="en-US" dirty="0" smtClean="0"/>
              <a:t>bleach to ten parts water.)</a:t>
            </a:r>
          </a:p>
          <a:p>
            <a:r>
              <a:rPr lang="en-US" dirty="0" smtClean="0"/>
              <a:t>3. Open the can before heating.</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75</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76</a:t>
            </a:fld>
            <a:endParaRPr lang="en-US"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77</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78</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79</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80</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AC87505-579D-4E4A-8359-7011CC42E6AC}" type="slidenum">
              <a:rPr lang="en-US" smtClean="0"/>
              <a:pPr/>
              <a:t>7</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82</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 </a:t>
            </a:r>
            <a:r>
              <a:rPr lang="en-US" dirty="0" err="1" smtClean="0"/>
              <a:t>lters</a:t>
            </a:r>
            <a:r>
              <a:rPr lang="en-US" dirty="0" smtClean="0"/>
              <a:t>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83</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1200" b="0" kern="1200" dirty="0" smtClean="0">
                <a:solidFill>
                  <a:schemeClr val="tx1"/>
                </a:solidFill>
                <a:effectLst/>
                <a:latin typeface="+mn-lt"/>
                <a:ea typeface="+mn-ea"/>
                <a:cs typeface="+mn-cs"/>
              </a:rPr>
              <a:t>Managing Water </a:t>
            </a:r>
            <a:endParaRPr lang="en-US" dirty="0" smtClean="0"/>
          </a:p>
          <a:p>
            <a:pPr marL="228600" indent="-228600">
              <a:buAutoNum type="arabicPeriod"/>
            </a:pPr>
            <a:r>
              <a:rPr lang="en-US" sz="1200" b="1" kern="1200" dirty="0" smtClean="0">
                <a:solidFill>
                  <a:schemeClr val="tx1"/>
                </a:solidFill>
                <a:effectLst/>
                <a:latin typeface="+mn-lt"/>
                <a:ea typeface="+mn-ea"/>
                <a:cs typeface="+mn-cs"/>
              </a:rPr>
              <a:t>Allow people to drink according to their needs. </a:t>
            </a:r>
            <a:r>
              <a:rPr lang="en-US" sz="1200" kern="1200" dirty="0" smtClean="0">
                <a:solidFill>
                  <a:schemeClr val="tx1"/>
                </a:solidFill>
                <a:effectLst/>
                <a:latin typeface="+mn-lt"/>
                <a:ea typeface="+mn-ea"/>
                <a:cs typeface="+mn-cs"/>
              </a:rPr>
              <a:t>Many people need even more than the average of one-half gallon, per day. The individual amount needed depends on age, physical activity, physical condition, and time of year. </a:t>
            </a:r>
            <a:endParaRPr lang="en-US" dirty="0" smtClean="0"/>
          </a:p>
          <a:p>
            <a:pPr marL="228600" indent="-228600">
              <a:buAutoNum type="arabicPeriod"/>
            </a:pPr>
            <a:r>
              <a:rPr lang="en-US" sz="1200" b="1" kern="1200" dirty="0" smtClean="0">
                <a:solidFill>
                  <a:schemeClr val="tx1"/>
                </a:solidFill>
                <a:effectLst/>
                <a:latin typeface="+mn-lt"/>
                <a:ea typeface="+mn-ea"/>
                <a:cs typeface="+mn-cs"/>
              </a:rPr>
              <a:t>Never ration water unless ordered to do so by authorities. Drink the amount you need today and try to find more for tomorrow. Under no circumstances should a person drink less than one quart (four cups) of water each day. You can minimize the amount of water your body needs by reducing activity and staying cool.</a:t>
            </a:r>
            <a:r>
              <a:rPr lang="en-US" sz="1200" b="1" kern="1200" baseline="0" dirty="0" smtClean="0">
                <a:solidFill>
                  <a:schemeClr val="tx1"/>
                </a:solidFill>
                <a:effectLst/>
                <a:latin typeface="+mn-lt"/>
                <a:ea typeface="+mn-ea"/>
                <a:cs typeface="+mn-cs"/>
              </a:rPr>
              <a:t> </a:t>
            </a:r>
          </a:p>
          <a:p>
            <a:pPr marL="228600" indent="-228600">
              <a:buAutoNum type="arabicPeriod"/>
            </a:pPr>
            <a:r>
              <a:rPr lang="en-US" sz="1200" b="1" kern="1200" dirty="0" smtClean="0">
                <a:solidFill>
                  <a:schemeClr val="tx1"/>
                </a:solidFill>
                <a:effectLst/>
                <a:latin typeface="+mn-lt"/>
                <a:ea typeface="+mn-ea"/>
                <a:cs typeface="+mn-cs"/>
              </a:rPr>
              <a:t>Drink water that you know is not contaminated first. If necessary, suspicious water, such as cloudy water from regular faucets or water from streams or ponds, can be used after it has been treated. If water treatment is not possible, put off drinking suspicious water as long as possible, but do not become dehydrated. </a:t>
            </a:r>
          </a:p>
          <a:p>
            <a:pPr marL="228600" indent="-228600">
              <a:buAutoNum type="arabicPeriod"/>
            </a:pPr>
            <a:r>
              <a:rPr lang="en-US" sz="1200" b="1" kern="1200" dirty="0" smtClean="0">
                <a:solidFill>
                  <a:schemeClr val="tx1"/>
                </a:solidFill>
                <a:effectLst/>
                <a:latin typeface="+mn-lt"/>
                <a:ea typeface="+mn-ea"/>
                <a:cs typeface="+mn-cs"/>
              </a:rPr>
              <a:t>Do not drink carbonated beverages instead of drinking water. Carbonated beverages do not meet drinking-water requirements. Caffeinated drinks and alcohol dehydrate the body, which increases the need for drinking water. </a:t>
            </a:r>
          </a:p>
          <a:p>
            <a:pPr marL="228600" indent="-228600">
              <a:buAutoNum type="arabicPeriod"/>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Turn off the main water valves. You will need to protect the water sources already in your home from contamination if you hear reports of broken water or sewage lines, or if local officials advise you of a problem. To close the incoming water source, locate the incoming valve and turn it to the closed position. Be sure you and other family members know how to perform this important procedure. </a:t>
            </a:r>
          </a:p>
          <a:p>
            <a:pPr lvl="1"/>
            <a:r>
              <a:rPr lang="en-US" sz="1200" b="1" kern="1200" dirty="0" smtClean="0">
                <a:solidFill>
                  <a:schemeClr val="tx1"/>
                </a:solidFill>
                <a:effectLst/>
                <a:latin typeface="+mn-lt"/>
                <a:ea typeface="+mn-ea"/>
                <a:cs typeface="+mn-cs"/>
              </a:rPr>
              <a:t>To use the water in your pipes, let air into the plumbing by turning on the faucet in your home at the highest level. A small amount of water will trickle </a:t>
            </a:r>
            <a:r>
              <a:rPr lang="en-US" sz="1200" b="1" kern="1200" dirty="0" err="1" smtClean="0">
                <a:solidFill>
                  <a:schemeClr val="tx1"/>
                </a:solidFill>
                <a:effectLst/>
                <a:latin typeface="+mn-lt"/>
                <a:ea typeface="+mn-ea"/>
                <a:cs typeface="+mn-cs"/>
              </a:rPr>
              <a:t>out.Then</a:t>
            </a:r>
            <a:r>
              <a:rPr lang="en-US" sz="1200" b="1" kern="1200" dirty="0" smtClean="0">
                <a:solidFill>
                  <a:schemeClr val="tx1"/>
                </a:solidFill>
                <a:effectLst/>
                <a:latin typeface="+mn-lt"/>
                <a:ea typeface="+mn-ea"/>
                <a:cs typeface="+mn-cs"/>
              </a:rPr>
              <a:t> obtain water from the lowest faucet in the home. </a:t>
            </a:r>
          </a:p>
          <a:p>
            <a:pPr lvl="1"/>
            <a:r>
              <a:rPr lang="en-US" sz="1200" b="1" kern="1200" dirty="0" smtClean="0">
                <a:solidFill>
                  <a:schemeClr val="tx1"/>
                </a:solidFill>
                <a:effectLst/>
                <a:latin typeface="+mn-lt"/>
                <a:ea typeface="+mn-ea"/>
                <a:cs typeface="+mn-cs"/>
              </a:rPr>
              <a:t>To use the water in your hot-water tank, be sure the electricity or gas is off, and open the drain at the bottom of the tank. Start the water flowing by turning off the water intake valve at the tank and turning on the hot- water faucet. Refill the tank before turning the gas or electricity back on. If the gas is turned off, a professional will be needed to turn it back on.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Safe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Water Sources </a:t>
            </a:r>
            <a:endParaRPr lang="en-US" dirty="0" smtClean="0"/>
          </a:p>
          <a:p>
            <a:r>
              <a:rPr lang="en-US" sz="1200" kern="1200" dirty="0" smtClean="0">
                <a:solidFill>
                  <a:schemeClr val="tx1"/>
                </a:solidFill>
                <a:effectLst/>
                <a:latin typeface="+mn-lt"/>
                <a:ea typeface="+mn-ea"/>
                <a:cs typeface="+mn-cs"/>
              </a:rPr>
              <a:t>Melted ice cubes </a:t>
            </a:r>
            <a:endParaRPr lang="en-US" dirty="0" smtClean="0">
              <a:effectLst/>
            </a:endParaRPr>
          </a:p>
          <a:p>
            <a:r>
              <a:rPr lang="en-US" sz="1200" kern="1200" dirty="0" smtClean="0">
                <a:solidFill>
                  <a:schemeClr val="tx1"/>
                </a:solidFill>
                <a:effectLst/>
                <a:latin typeface="+mn-lt"/>
                <a:ea typeface="+mn-ea"/>
                <a:cs typeface="+mn-cs"/>
              </a:rPr>
              <a:t>Water drained from the water heater (if the water heater has not been damaged) </a:t>
            </a:r>
            <a:endParaRPr lang="en-US" dirty="0" smtClean="0">
              <a:effectLst/>
            </a:endParaRPr>
          </a:p>
          <a:p>
            <a:r>
              <a:rPr lang="en-US" sz="1200" kern="1200" dirty="0" smtClean="0">
                <a:solidFill>
                  <a:schemeClr val="tx1"/>
                </a:solidFill>
                <a:effectLst/>
                <a:latin typeface="+mn-lt"/>
                <a:ea typeface="+mn-ea"/>
                <a:cs typeface="+mn-cs"/>
              </a:rPr>
              <a:t>Liquids from canned goods such as fruit or vegetable juices </a:t>
            </a:r>
            <a:endParaRPr lang="en-US" dirty="0" smtClean="0">
              <a:effectLst/>
            </a:endParaRPr>
          </a:p>
          <a:p>
            <a:r>
              <a:rPr lang="en-US" sz="1200" kern="1200" dirty="0" smtClean="0">
                <a:solidFill>
                  <a:schemeClr val="tx1"/>
                </a:solidFill>
                <a:effectLst/>
                <a:latin typeface="+mn-lt"/>
                <a:ea typeface="+mn-ea"/>
                <a:cs typeface="+mn-cs"/>
              </a:rPr>
              <a:t>Water drained from pipes </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Unsafe Sources </a:t>
            </a:r>
            <a:endParaRPr lang="en-US" dirty="0" smtClean="0">
              <a:effectLst/>
            </a:endParaRPr>
          </a:p>
          <a:p>
            <a:r>
              <a:rPr lang="en-US" sz="1200" kern="1200" dirty="0" smtClean="0">
                <a:solidFill>
                  <a:schemeClr val="tx1"/>
                </a:solidFill>
                <a:effectLst/>
                <a:latin typeface="+mn-lt"/>
                <a:ea typeface="+mn-ea"/>
                <a:cs typeface="+mn-cs"/>
              </a:rPr>
              <a:t>Radiators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Hot water boilers (home heating system)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beds (fungicides added to the water or chemicals in the vinyl may make water unsafe to use) </a:t>
            </a:r>
            <a:endParaRPr lang="en-US" dirty="0" smtClean="0">
              <a:effectLst/>
            </a:endParaRPr>
          </a:p>
          <a:p>
            <a:r>
              <a:rPr lang="en-US" sz="1200" kern="1200" dirty="0" smtClean="0">
                <a:solidFill>
                  <a:schemeClr val="tx1"/>
                </a:solidFill>
                <a:effectLst/>
                <a:latin typeface="+mn-lt"/>
                <a:ea typeface="+mn-ea"/>
                <a:cs typeface="+mn-cs"/>
              </a:rPr>
              <a:t>Water from the toilet bowl or flush tank </a:t>
            </a:r>
            <a:endParaRPr lang="en-US" dirty="0" smtClean="0">
              <a:effectLst/>
            </a:endParaRPr>
          </a:p>
          <a:p>
            <a:r>
              <a:rPr lang="en-US" sz="1200" kern="1200" dirty="0" smtClean="0">
                <a:solidFill>
                  <a:schemeClr val="tx1"/>
                </a:solidFill>
                <a:effectLst/>
                <a:latin typeface="+mn-lt"/>
                <a:ea typeface="+mn-ea"/>
                <a:cs typeface="+mn-cs"/>
              </a:rPr>
              <a:t>Swimming pools and spas (chemicals used to kill germs are too concentrated for safe drinking but can be used for personal hygiene, cleaning, and related uses)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many ways to treat water. None is perfect. Often the best solution is a </a:t>
            </a:r>
            <a:r>
              <a:rPr lang="en-US" sz="1200" b="0" kern="1200" dirty="0" smtClean="0">
                <a:solidFill>
                  <a:schemeClr val="tx1"/>
                </a:solidFill>
                <a:effectLst/>
                <a:latin typeface="+mn-lt"/>
                <a:ea typeface="+mn-ea"/>
                <a:cs typeface="+mn-cs"/>
              </a:rPr>
              <a:t>Review </a:t>
            </a:r>
            <a:r>
              <a:rPr lang="en-US" sz="1200" kern="1200" dirty="0" smtClean="0">
                <a:solidFill>
                  <a:schemeClr val="tx1"/>
                </a:solidFill>
                <a:effectLst/>
                <a:latin typeface="+mn-lt"/>
                <a:ea typeface="+mn-ea"/>
                <a:cs typeface="+mn-cs"/>
              </a:rPr>
              <a:t>combination of methods. Before treating, let any suspended particles settle to the </a:t>
            </a:r>
            <a:endParaRPr lang="en-US" dirty="0" smtClean="0"/>
          </a:p>
          <a:p>
            <a:endParaRPr lang="en-US" sz="1200" b="0" kern="1200" dirty="0" smtClean="0">
              <a:solidFill>
                <a:schemeClr val="tx1"/>
              </a:solidFill>
              <a:effectLst/>
              <a:latin typeface="+mn-lt"/>
              <a:ea typeface="+mn-ea"/>
              <a:cs typeface="+mn-cs"/>
            </a:endParaRPr>
          </a:p>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ﬁlters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p>
          <a:p>
            <a:r>
              <a:rPr lang="en-US" sz="1200" b="0" kern="1200" dirty="0" smtClean="0">
                <a:solidFill>
                  <a:schemeClr val="tx1"/>
                </a:solidFill>
                <a:effectLst/>
                <a:latin typeface="+mn-lt"/>
                <a:ea typeface="+mn-ea"/>
                <a:cs typeface="+mn-cs"/>
              </a:rPr>
              <a:t>Managing Water </a:t>
            </a:r>
            <a:endParaRPr lang="en-US" dirty="0" smtClean="0"/>
          </a:p>
          <a:p>
            <a:pPr marL="228600" indent="-228600">
              <a:buAutoNum type="arabicPeriod"/>
            </a:pPr>
            <a:r>
              <a:rPr lang="en-US" sz="1200" b="1" kern="1200" dirty="0" smtClean="0">
                <a:solidFill>
                  <a:schemeClr val="tx1"/>
                </a:solidFill>
                <a:effectLst/>
                <a:latin typeface="+mn-lt"/>
                <a:ea typeface="+mn-ea"/>
                <a:cs typeface="+mn-cs"/>
              </a:rPr>
              <a:t>Allow people to drink according to their needs. </a:t>
            </a:r>
            <a:r>
              <a:rPr lang="en-US" sz="1200" kern="1200" dirty="0" smtClean="0">
                <a:solidFill>
                  <a:schemeClr val="tx1"/>
                </a:solidFill>
                <a:effectLst/>
                <a:latin typeface="+mn-lt"/>
                <a:ea typeface="+mn-ea"/>
                <a:cs typeface="+mn-cs"/>
              </a:rPr>
              <a:t>Many people need even more than the average of one-half gallon, per day. The individual amount needed depends on age, physical activity, physical condition, and time of year. </a:t>
            </a:r>
            <a:endParaRPr lang="en-US" dirty="0" smtClean="0"/>
          </a:p>
          <a:p>
            <a:pPr marL="228600" indent="-228600">
              <a:buAutoNum type="arabicPeriod"/>
            </a:pPr>
            <a:r>
              <a:rPr lang="en-US" sz="1200" b="1" kern="1200" dirty="0" smtClean="0">
                <a:solidFill>
                  <a:schemeClr val="tx1"/>
                </a:solidFill>
                <a:effectLst/>
                <a:latin typeface="+mn-lt"/>
                <a:ea typeface="+mn-ea"/>
                <a:cs typeface="+mn-cs"/>
              </a:rPr>
              <a:t>Never ration water unless ordered to do so by authorities. Drink the amount you need today and try to find more for tomorrow. Under no circumstances should a person drink less than one quart (four cups) of water each day. You can minimize the amount of water your body needs by reducing activity and staying cool.</a:t>
            </a:r>
            <a:r>
              <a:rPr lang="en-US" sz="1200" b="1" kern="1200" baseline="0" dirty="0" smtClean="0">
                <a:solidFill>
                  <a:schemeClr val="tx1"/>
                </a:solidFill>
                <a:effectLst/>
                <a:latin typeface="+mn-lt"/>
                <a:ea typeface="+mn-ea"/>
                <a:cs typeface="+mn-cs"/>
              </a:rPr>
              <a:t> </a:t>
            </a:r>
          </a:p>
          <a:p>
            <a:pPr marL="228600" indent="-228600">
              <a:buAutoNum type="arabicPeriod"/>
            </a:pPr>
            <a:r>
              <a:rPr lang="en-US" sz="1200" b="1" kern="1200" dirty="0" smtClean="0">
                <a:solidFill>
                  <a:schemeClr val="tx1"/>
                </a:solidFill>
                <a:effectLst/>
                <a:latin typeface="+mn-lt"/>
                <a:ea typeface="+mn-ea"/>
                <a:cs typeface="+mn-cs"/>
              </a:rPr>
              <a:t>Drink water that you know is not contaminated first. If necessary, suspicious water, such as cloudy water from regular faucets or water from streams or ponds, can be used after it has been treated. If water treatment is not possible, put off drinking suspicious water as long as possible, but do not become dehydrated. </a:t>
            </a:r>
          </a:p>
          <a:p>
            <a:pPr marL="228600" indent="-228600">
              <a:buAutoNum type="arabicPeriod"/>
            </a:pPr>
            <a:r>
              <a:rPr lang="en-US" sz="1200" b="1" kern="1200" dirty="0" smtClean="0">
                <a:solidFill>
                  <a:schemeClr val="tx1"/>
                </a:solidFill>
                <a:effectLst/>
                <a:latin typeface="+mn-lt"/>
                <a:ea typeface="+mn-ea"/>
                <a:cs typeface="+mn-cs"/>
              </a:rPr>
              <a:t>Do not drink carbonated beverages instead of drinking water. Carbonated beverages do not meet drinking-water requirements. Caffeinated drinks and alcohol dehydrate the body, which increases the need for drinking water. </a:t>
            </a:r>
          </a:p>
          <a:p>
            <a:pPr marL="228600" indent="-228600">
              <a:buAutoNum type="arabicPeriod"/>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Turn off the main water valves. You will need to protect the water sources already in your home from contamination if you hear reports of broken water or sewage lines, or if local officials advise you of a problem. To close the incoming water source, locate the incoming valve and turn it to the closed position. Be sure you and other family members know how to perform this important procedure. </a:t>
            </a:r>
          </a:p>
          <a:p>
            <a:pPr lvl="1"/>
            <a:r>
              <a:rPr lang="en-US" sz="1200" b="1" kern="1200" dirty="0" smtClean="0">
                <a:solidFill>
                  <a:schemeClr val="tx1"/>
                </a:solidFill>
                <a:effectLst/>
                <a:latin typeface="+mn-lt"/>
                <a:ea typeface="+mn-ea"/>
                <a:cs typeface="+mn-cs"/>
              </a:rPr>
              <a:t>To use the water in your pipes, let air into the plumbing by turning on the faucet in your home at the highest level. A small amount of water will trickle </a:t>
            </a:r>
            <a:r>
              <a:rPr lang="en-US" sz="1200" b="1" kern="1200" dirty="0" err="1" smtClean="0">
                <a:solidFill>
                  <a:schemeClr val="tx1"/>
                </a:solidFill>
                <a:effectLst/>
                <a:latin typeface="+mn-lt"/>
                <a:ea typeface="+mn-ea"/>
                <a:cs typeface="+mn-cs"/>
              </a:rPr>
              <a:t>out.Then</a:t>
            </a:r>
            <a:r>
              <a:rPr lang="en-US" sz="1200" b="1" kern="1200" dirty="0" smtClean="0">
                <a:solidFill>
                  <a:schemeClr val="tx1"/>
                </a:solidFill>
                <a:effectLst/>
                <a:latin typeface="+mn-lt"/>
                <a:ea typeface="+mn-ea"/>
                <a:cs typeface="+mn-cs"/>
              </a:rPr>
              <a:t> obtain water from the lowest faucet in the home. </a:t>
            </a:r>
          </a:p>
          <a:p>
            <a:pPr lvl="1"/>
            <a:r>
              <a:rPr lang="en-US" sz="1200" b="1" kern="1200" dirty="0" smtClean="0">
                <a:solidFill>
                  <a:schemeClr val="tx1"/>
                </a:solidFill>
                <a:effectLst/>
                <a:latin typeface="+mn-lt"/>
                <a:ea typeface="+mn-ea"/>
                <a:cs typeface="+mn-cs"/>
              </a:rPr>
              <a:t>To use the water in your hot-water tank, be sure the electricity or gas is off, and open the drain at the bottom of the tank. Start the water flowing by turning off the water intake valve at the tank and turning on the hot- water faucet. Refill the tank before turning the gas or electricity back on. If the gas is turned off, a professional will be needed to turn it back on.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Safe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Water Sources </a:t>
            </a:r>
            <a:endParaRPr lang="en-US" dirty="0" smtClean="0"/>
          </a:p>
          <a:p>
            <a:r>
              <a:rPr lang="en-US" sz="1200" kern="1200" dirty="0" smtClean="0">
                <a:solidFill>
                  <a:schemeClr val="tx1"/>
                </a:solidFill>
                <a:effectLst/>
                <a:latin typeface="+mn-lt"/>
                <a:ea typeface="+mn-ea"/>
                <a:cs typeface="+mn-cs"/>
              </a:rPr>
              <a:t>Melted ice cubes </a:t>
            </a:r>
            <a:endParaRPr lang="en-US" dirty="0" smtClean="0">
              <a:effectLst/>
            </a:endParaRPr>
          </a:p>
          <a:p>
            <a:r>
              <a:rPr lang="en-US" sz="1200" kern="1200" dirty="0" smtClean="0">
                <a:solidFill>
                  <a:schemeClr val="tx1"/>
                </a:solidFill>
                <a:effectLst/>
                <a:latin typeface="+mn-lt"/>
                <a:ea typeface="+mn-ea"/>
                <a:cs typeface="+mn-cs"/>
              </a:rPr>
              <a:t>Water drained from the water heater (if the water heater has not been damaged) </a:t>
            </a:r>
            <a:endParaRPr lang="en-US" dirty="0" smtClean="0">
              <a:effectLst/>
            </a:endParaRPr>
          </a:p>
          <a:p>
            <a:r>
              <a:rPr lang="en-US" sz="1200" kern="1200" dirty="0" smtClean="0">
                <a:solidFill>
                  <a:schemeClr val="tx1"/>
                </a:solidFill>
                <a:effectLst/>
                <a:latin typeface="+mn-lt"/>
                <a:ea typeface="+mn-ea"/>
                <a:cs typeface="+mn-cs"/>
              </a:rPr>
              <a:t>Liquids from canned goods such as fruit or vegetable juices </a:t>
            </a:r>
            <a:endParaRPr lang="en-US" dirty="0" smtClean="0">
              <a:effectLst/>
            </a:endParaRPr>
          </a:p>
          <a:p>
            <a:r>
              <a:rPr lang="en-US" sz="1200" kern="1200" dirty="0" smtClean="0">
                <a:solidFill>
                  <a:schemeClr val="tx1"/>
                </a:solidFill>
                <a:effectLst/>
                <a:latin typeface="+mn-lt"/>
                <a:ea typeface="+mn-ea"/>
                <a:cs typeface="+mn-cs"/>
              </a:rPr>
              <a:t>Water drained from pipes </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Unsafe Sources </a:t>
            </a:r>
            <a:endParaRPr lang="en-US" dirty="0" smtClean="0">
              <a:effectLst/>
            </a:endParaRPr>
          </a:p>
          <a:p>
            <a:r>
              <a:rPr lang="en-US" sz="1200" kern="1200" dirty="0" smtClean="0">
                <a:solidFill>
                  <a:schemeClr val="tx1"/>
                </a:solidFill>
                <a:effectLst/>
                <a:latin typeface="+mn-lt"/>
                <a:ea typeface="+mn-ea"/>
                <a:cs typeface="+mn-cs"/>
              </a:rPr>
              <a:t>Radiators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Hot water boilers (home heating system)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beds (fungicides added to the water or chemicals in the vinyl may make water unsafe to use) </a:t>
            </a:r>
            <a:endParaRPr lang="en-US" dirty="0" smtClean="0">
              <a:effectLst/>
            </a:endParaRPr>
          </a:p>
          <a:p>
            <a:r>
              <a:rPr lang="en-US" sz="1200" kern="1200" dirty="0" smtClean="0">
                <a:solidFill>
                  <a:schemeClr val="tx1"/>
                </a:solidFill>
                <a:effectLst/>
                <a:latin typeface="+mn-lt"/>
                <a:ea typeface="+mn-ea"/>
                <a:cs typeface="+mn-cs"/>
              </a:rPr>
              <a:t>Water from the toilet bowl or flush tank </a:t>
            </a:r>
            <a:endParaRPr lang="en-US" dirty="0" smtClean="0">
              <a:effectLst/>
            </a:endParaRPr>
          </a:p>
          <a:p>
            <a:r>
              <a:rPr lang="en-US" sz="1200" kern="1200" dirty="0" smtClean="0">
                <a:solidFill>
                  <a:schemeClr val="tx1"/>
                </a:solidFill>
                <a:effectLst/>
                <a:latin typeface="+mn-lt"/>
                <a:ea typeface="+mn-ea"/>
                <a:cs typeface="+mn-cs"/>
              </a:rPr>
              <a:t>Swimming pools and spas (chemicals used to kill germs are too concentrated for safe drinking but can be used for personal hygiene, cleaning, and related uses)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many ways to treat water. None is perfect. Often the best solution is a </a:t>
            </a:r>
            <a:r>
              <a:rPr lang="en-US" sz="1200" b="0" kern="1200" dirty="0" smtClean="0">
                <a:solidFill>
                  <a:schemeClr val="tx1"/>
                </a:solidFill>
                <a:effectLst/>
                <a:latin typeface="+mn-lt"/>
                <a:ea typeface="+mn-ea"/>
                <a:cs typeface="+mn-cs"/>
              </a:rPr>
              <a:t>Review </a:t>
            </a:r>
            <a:r>
              <a:rPr lang="en-US" sz="1200" kern="1200" dirty="0" smtClean="0">
                <a:solidFill>
                  <a:schemeClr val="tx1"/>
                </a:solidFill>
                <a:effectLst/>
                <a:latin typeface="+mn-lt"/>
                <a:ea typeface="+mn-ea"/>
                <a:cs typeface="+mn-cs"/>
              </a:rPr>
              <a:t>combination of methods. Before treating, let any suspended particles settle to the </a:t>
            </a:r>
            <a:endParaRPr lang="en-US" dirty="0" smtClean="0"/>
          </a:p>
          <a:p>
            <a:endParaRPr lang="en-US" sz="1200" b="0" kern="1200" dirty="0" smtClean="0">
              <a:solidFill>
                <a:schemeClr val="tx1"/>
              </a:solidFill>
              <a:effectLst/>
              <a:latin typeface="+mn-lt"/>
              <a:ea typeface="+mn-ea"/>
              <a:cs typeface="+mn-cs"/>
            </a:endParaRPr>
          </a:p>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ﬁlters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84</a:t>
            </a:fld>
            <a:endParaRPr lang="en-US" dirty="0"/>
          </a:p>
        </p:txBody>
      </p:sp>
    </p:spTree>
    <p:extLst>
      <p:ext uri="{BB962C8B-B14F-4D97-AF65-F5344CB8AC3E}">
        <p14:creationId xmlns:p14="http://schemas.microsoft.com/office/powerpoint/2010/main" xmlns="" val="40535555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effectLst/>
                <a:latin typeface="+mn-lt"/>
                <a:ea typeface="+mn-ea"/>
                <a:cs typeface="+mn-cs"/>
              </a:rPr>
              <a:t>Managing Water </a:t>
            </a:r>
            <a:endParaRPr lang="en-US" dirty="0" smtClean="0"/>
          </a:p>
          <a:p>
            <a:pPr marL="228600" indent="-228600">
              <a:buAutoNum type="arabicPeriod"/>
            </a:pPr>
            <a:r>
              <a:rPr lang="en-US" sz="1200" b="1" kern="1200" dirty="0" smtClean="0">
                <a:solidFill>
                  <a:schemeClr val="tx1"/>
                </a:solidFill>
                <a:effectLst/>
                <a:latin typeface="+mn-lt"/>
                <a:ea typeface="+mn-ea"/>
                <a:cs typeface="+mn-cs"/>
              </a:rPr>
              <a:t>Allow people to drink according to their needs. </a:t>
            </a:r>
            <a:r>
              <a:rPr lang="en-US" sz="1200" kern="1200" dirty="0" smtClean="0">
                <a:solidFill>
                  <a:schemeClr val="tx1"/>
                </a:solidFill>
                <a:effectLst/>
                <a:latin typeface="+mn-lt"/>
                <a:ea typeface="+mn-ea"/>
                <a:cs typeface="+mn-cs"/>
              </a:rPr>
              <a:t>Many people need even more than the average of one-half gallon, per day. The individual amount needed depends on age, physical activity, physical condition, and time of year. </a:t>
            </a:r>
            <a:endParaRPr lang="en-US" dirty="0" smtClean="0"/>
          </a:p>
          <a:p>
            <a:pPr marL="228600" indent="-228600">
              <a:buAutoNum type="arabicPeriod"/>
            </a:pPr>
            <a:r>
              <a:rPr lang="en-US" sz="1200" b="1" kern="1200" dirty="0" smtClean="0">
                <a:solidFill>
                  <a:schemeClr val="tx1"/>
                </a:solidFill>
                <a:effectLst/>
                <a:latin typeface="+mn-lt"/>
                <a:ea typeface="+mn-ea"/>
                <a:cs typeface="+mn-cs"/>
              </a:rPr>
              <a:t>Never ration water unless ordered to do so by authorities. Drink the amount you need today and try to find more for tomorrow. Under no circumstances should a person drink less than one quart (four cups) of water each day. You can minimize the amount of water your body needs by reducing activity and staying cool.</a:t>
            </a:r>
            <a:r>
              <a:rPr lang="en-US" sz="1200" b="1" kern="1200" baseline="0" dirty="0" smtClean="0">
                <a:solidFill>
                  <a:schemeClr val="tx1"/>
                </a:solidFill>
                <a:effectLst/>
                <a:latin typeface="+mn-lt"/>
                <a:ea typeface="+mn-ea"/>
                <a:cs typeface="+mn-cs"/>
              </a:rPr>
              <a:t> </a:t>
            </a:r>
          </a:p>
          <a:p>
            <a:pPr marL="228600" indent="-228600">
              <a:buAutoNum type="arabicPeriod"/>
            </a:pPr>
            <a:r>
              <a:rPr lang="en-US" sz="1200" b="1" kern="1200" dirty="0" smtClean="0">
                <a:solidFill>
                  <a:schemeClr val="tx1"/>
                </a:solidFill>
                <a:effectLst/>
                <a:latin typeface="+mn-lt"/>
                <a:ea typeface="+mn-ea"/>
                <a:cs typeface="+mn-cs"/>
              </a:rPr>
              <a:t>Drink water that you know is not contaminated first. If necessary, suspicious water, such as cloudy water from regular faucets or water from streams or ponds, can be used after it has been treated. If water treatment is not possible, put off drinking suspicious water as long as possible, but do not become dehydrated. </a:t>
            </a:r>
          </a:p>
          <a:p>
            <a:pPr marL="228600" indent="-228600">
              <a:buAutoNum type="arabicPeriod"/>
            </a:pPr>
            <a:r>
              <a:rPr lang="en-US" sz="1200" b="1" kern="1200" dirty="0" smtClean="0">
                <a:solidFill>
                  <a:schemeClr val="tx1"/>
                </a:solidFill>
                <a:effectLst/>
                <a:latin typeface="+mn-lt"/>
                <a:ea typeface="+mn-ea"/>
                <a:cs typeface="+mn-cs"/>
              </a:rPr>
              <a:t>Do not drink carbonated beverages instead of drinking water. Carbonated beverages do not meet drinking-water requirements. Caffeinated drinks and alcohol dehydrate the body, which increases the need for drinking water. </a:t>
            </a:r>
          </a:p>
          <a:p>
            <a:pPr marL="228600" indent="-228600">
              <a:buAutoNum type="arabicPeriod"/>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Turn off the main water valves. You will need to protect the water sources already in your home from contamination if you hear reports of broken water or sewage lines, or if local officials advise you of a problem. To close the incoming water source, locate the incoming valve and turn it to the closed position. Be sure you and other family members know how to perform this important procedure. </a:t>
            </a:r>
          </a:p>
          <a:p>
            <a:pPr lvl="1"/>
            <a:r>
              <a:rPr lang="en-US" sz="1200" b="1" kern="1200" dirty="0" smtClean="0">
                <a:solidFill>
                  <a:schemeClr val="tx1"/>
                </a:solidFill>
                <a:effectLst/>
                <a:latin typeface="+mn-lt"/>
                <a:ea typeface="+mn-ea"/>
                <a:cs typeface="+mn-cs"/>
              </a:rPr>
              <a:t>To use the water in your pipes, let air into the plumbing by turning on the faucet in your home at the highest level. A small amount of water will trickle </a:t>
            </a:r>
            <a:r>
              <a:rPr lang="en-US" sz="1200" b="1" kern="1200" dirty="0" err="1" smtClean="0">
                <a:solidFill>
                  <a:schemeClr val="tx1"/>
                </a:solidFill>
                <a:effectLst/>
                <a:latin typeface="+mn-lt"/>
                <a:ea typeface="+mn-ea"/>
                <a:cs typeface="+mn-cs"/>
              </a:rPr>
              <a:t>out.Then</a:t>
            </a:r>
            <a:r>
              <a:rPr lang="en-US" sz="1200" b="1" kern="1200" dirty="0" smtClean="0">
                <a:solidFill>
                  <a:schemeClr val="tx1"/>
                </a:solidFill>
                <a:effectLst/>
                <a:latin typeface="+mn-lt"/>
                <a:ea typeface="+mn-ea"/>
                <a:cs typeface="+mn-cs"/>
              </a:rPr>
              <a:t> obtain water from the lowest faucet in the home. </a:t>
            </a:r>
          </a:p>
          <a:p>
            <a:pPr lvl="1"/>
            <a:r>
              <a:rPr lang="en-US" sz="1200" b="1" kern="1200" dirty="0" smtClean="0">
                <a:solidFill>
                  <a:schemeClr val="tx1"/>
                </a:solidFill>
                <a:effectLst/>
                <a:latin typeface="+mn-lt"/>
                <a:ea typeface="+mn-ea"/>
                <a:cs typeface="+mn-cs"/>
              </a:rPr>
              <a:t>To use the water in your hot-water tank, be sure the electricity or gas is off, and open the drain at the bottom of the tank. Start the water flowing by turning off the water intake valve at the tank and turning on the hot- water faucet. Refill the tank before turning the gas or electricity back on. If the gas is turned off, a professional will be needed to turn it back on.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Safe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Water Sources </a:t>
            </a:r>
            <a:endParaRPr lang="en-US" dirty="0" smtClean="0"/>
          </a:p>
          <a:p>
            <a:r>
              <a:rPr lang="en-US" sz="1200" kern="1200" dirty="0" smtClean="0">
                <a:solidFill>
                  <a:schemeClr val="tx1"/>
                </a:solidFill>
                <a:effectLst/>
                <a:latin typeface="+mn-lt"/>
                <a:ea typeface="+mn-ea"/>
                <a:cs typeface="+mn-cs"/>
              </a:rPr>
              <a:t>Melted ice cubes </a:t>
            </a:r>
            <a:endParaRPr lang="en-US" dirty="0" smtClean="0">
              <a:effectLst/>
            </a:endParaRPr>
          </a:p>
          <a:p>
            <a:r>
              <a:rPr lang="en-US" sz="1200" kern="1200" dirty="0" smtClean="0">
                <a:solidFill>
                  <a:schemeClr val="tx1"/>
                </a:solidFill>
                <a:effectLst/>
                <a:latin typeface="+mn-lt"/>
                <a:ea typeface="+mn-ea"/>
                <a:cs typeface="+mn-cs"/>
              </a:rPr>
              <a:t>Water drained from the water heater (if the water heater has not been damaged) </a:t>
            </a:r>
            <a:endParaRPr lang="en-US" dirty="0" smtClean="0">
              <a:effectLst/>
            </a:endParaRPr>
          </a:p>
          <a:p>
            <a:r>
              <a:rPr lang="en-US" sz="1200" kern="1200" dirty="0" smtClean="0">
                <a:solidFill>
                  <a:schemeClr val="tx1"/>
                </a:solidFill>
                <a:effectLst/>
                <a:latin typeface="+mn-lt"/>
                <a:ea typeface="+mn-ea"/>
                <a:cs typeface="+mn-cs"/>
              </a:rPr>
              <a:t>Liquids from canned goods such as fruit or vegetable juices </a:t>
            </a:r>
            <a:endParaRPr lang="en-US" dirty="0" smtClean="0">
              <a:effectLst/>
            </a:endParaRPr>
          </a:p>
          <a:p>
            <a:r>
              <a:rPr lang="en-US" sz="1200" kern="1200" dirty="0" smtClean="0">
                <a:solidFill>
                  <a:schemeClr val="tx1"/>
                </a:solidFill>
                <a:effectLst/>
                <a:latin typeface="+mn-lt"/>
                <a:ea typeface="+mn-ea"/>
                <a:cs typeface="+mn-cs"/>
              </a:rPr>
              <a:t>Water drained from pipes </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Unsafe Sources </a:t>
            </a:r>
            <a:endParaRPr lang="en-US" dirty="0" smtClean="0">
              <a:effectLst/>
            </a:endParaRPr>
          </a:p>
          <a:p>
            <a:r>
              <a:rPr lang="en-US" sz="1200" kern="1200" dirty="0" smtClean="0">
                <a:solidFill>
                  <a:schemeClr val="tx1"/>
                </a:solidFill>
                <a:effectLst/>
                <a:latin typeface="+mn-lt"/>
                <a:ea typeface="+mn-ea"/>
                <a:cs typeface="+mn-cs"/>
              </a:rPr>
              <a:t>Radiators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Hot water boilers (home heating system)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beds (fungicides added to the water or chemicals in the vinyl may make water unsafe to use) </a:t>
            </a:r>
            <a:endParaRPr lang="en-US" dirty="0" smtClean="0">
              <a:effectLst/>
            </a:endParaRPr>
          </a:p>
          <a:p>
            <a:r>
              <a:rPr lang="en-US" sz="1200" kern="1200" dirty="0" smtClean="0">
                <a:solidFill>
                  <a:schemeClr val="tx1"/>
                </a:solidFill>
                <a:effectLst/>
                <a:latin typeface="+mn-lt"/>
                <a:ea typeface="+mn-ea"/>
                <a:cs typeface="+mn-cs"/>
              </a:rPr>
              <a:t>Water from the toilet bowl or flush tank </a:t>
            </a:r>
            <a:endParaRPr lang="en-US" dirty="0" smtClean="0">
              <a:effectLst/>
            </a:endParaRPr>
          </a:p>
          <a:p>
            <a:r>
              <a:rPr lang="en-US" sz="1200" kern="1200" dirty="0" smtClean="0">
                <a:solidFill>
                  <a:schemeClr val="tx1"/>
                </a:solidFill>
                <a:effectLst/>
                <a:latin typeface="+mn-lt"/>
                <a:ea typeface="+mn-ea"/>
                <a:cs typeface="+mn-cs"/>
              </a:rPr>
              <a:t>Swimming pools and spas (chemicals used to kill germs are too concentrated for safe drinking but can be used for personal hygiene, cleaning, and related uses)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many ways to treat water. None is perfect. Often the best solution is a </a:t>
            </a:r>
            <a:r>
              <a:rPr lang="en-US" sz="1200" b="0" kern="1200" dirty="0" smtClean="0">
                <a:solidFill>
                  <a:schemeClr val="tx1"/>
                </a:solidFill>
                <a:effectLst/>
                <a:latin typeface="+mn-lt"/>
                <a:ea typeface="+mn-ea"/>
                <a:cs typeface="+mn-cs"/>
              </a:rPr>
              <a:t>Review </a:t>
            </a:r>
            <a:r>
              <a:rPr lang="en-US" sz="1200" kern="1200" dirty="0" smtClean="0">
                <a:solidFill>
                  <a:schemeClr val="tx1"/>
                </a:solidFill>
                <a:effectLst/>
                <a:latin typeface="+mn-lt"/>
                <a:ea typeface="+mn-ea"/>
                <a:cs typeface="+mn-cs"/>
              </a:rPr>
              <a:t>combination of methods. Before treating, let any suspended particles settle to the </a:t>
            </a:r>
            <a:endParaRPr lang="en-US" dirty="0" smtClean="0"/>
          </a:p>
          <a:p>
            <a:endParaRPr lang="en-US" sz="1200" b="0" kern="1200" dirty="0" smtClean="0">
              <a:solidFill>
                <a:schemeClr val="tx1"/>
              </a:solidFill>
              <a:effectLst/>
              <a:latin typeface="+mn-lt"/>
              <a:ea typeface="+mn-ea"/>
              <a:cs typeface="+mn-cs"/>
            </a:endParaRPr>
          </a:p>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ﬁlters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85</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86</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87</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following are things to consider when putting together your food supplies: </a:t>
            </a:r>
            <a:endParaRPr lang="en-US" dirty="0" smtClean="0"/>
          </a:p>
          <a:p>
            <a:r>
              <a:rPr lang="en-US" sz="1200" kern="1200" dirty="0" smtClean="0">
                <a:solidFill>
                  <a:schemeClr val="tx1"/>
                </a:solidFill>
                <a:effectLst/>
                <a:latin typeface="+mn-lt"/>
                <a:ea typeface="+mn-ea"/>
                <a:cs typeface="+mn-cs"/>
              </a:rPr>
              <a:t>Avoid foods that will make you thirsty. Choose salt-free crackers, whole grain cereals, and canned foods with high liquid content. </a:t>
            </a:r>
          </a:p>
          <a:p>
            <a:r>
              <a:rPr lang="en-US" sz="1200" kern="1200" dirty="0" smtClean="0">
                <a:solidFill>
                  <a:schemeClr val="tx1"/>
                </a:solidFill>
                <a:effectLst/>
                <a:latin typeface="+mn-lt"/>
                <a:ea typeface="+mn-ea"/>
                <a:cs typeface="+mn-cs"/>
              </a:rPr>
              <a:t>Stock canned foods, dry mixes, and other staples that do not require refrigeration, cooking, water, or special preparation. You may already have many of these on hand. </a:t>
            </a:r>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Be sure to include a manual can opener. </a:t>
            </a:r>
          </a:p>
          <a:p>
            <a:r>
              <a:rPr lang="en-US" sz="1200" kern="1200" dirty="0" smtClean="0">
                <a:solidFill>
                  <a:schemeClr val="tx1"/>
                </a:solidFill>
                <a:effectLst/>
                <a:latin typeface="+mn-lt"/>
                <a:ea typeface="+mn-ea"/>
                <a:cs typeface="+mn-cs"/>
              </a:rPr>
              <a:t>Include special dietary needs. </a:t>
            </a:r>
          </a:p>
        </p:txBody>
      </p:sp>
      <p:sp>
        <p:nvSpPr>
          <p:cNvPr id="4" name="Slide Number Placeholder 3"/>
          <p:cNvSpPr>
            <a:spLocks noGrp="1"/>
          </p:cNvSpPr>
          <p:nvPr>
            <p:ph type="sldNum" sz="quarter" idx="10"/>
          </p:nvPr>
        </p:nvSpPr>
        <p:spPr/>
        <p:txBody>
          <a:bodyPr/>
          <a:lstStyle/>
          <a:p>
            <a:fld id="{9AC87505-579D-4E4A-8359-7011CC42E6AC}" type="slidenum">
              <a:rPr lang="en-US" smtClean="0"/>
              <a:pPr/>
              <a:t>88</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89</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90</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any situation, cleanliness is an important factor in preventing infection and disease. It becomes even more important in a survival situation.</a:t>
            </a:r>
          </a:p>
          <a:p>
            <a:r>
              <a:rPr lang="en-US" dirty="0" smtClean="0"/>
              <a:t>Poor hygiene can reduce your chances of survival.</a:t>
            </a:r>
          </a:p>
          <a:p>
            <a:r>
              <a:rPr lang="en-US" dirty="0" smtClean="0"/>
              <a:t>A daily shower with hot water and soap is ideal, but you can stay clean</a:t>
            </a:r>
          </a:p>
          <a:p>
            <a:r>
              <a:rPr lang="en-US" dirty="0" smtClean="0"/>
              <a:t>without this luxury. Use a cloth and soapy water to wash yourself. Pay</a:t>
            </a:r>
          </a:p>
          <a:p>
            <a:r>
              <a:rPr lang="en-US" dirty="0" smtClean="0"/>
              <a:t>special attention to the feet, armpits, crotch, hands, and hair as these</a:t>
            </a:r>
          </a:p>
          <a:p>
            <a:r>
              <a:rPr lang="en-US" dirty="0" smtClean="0"/>
              <a:t>are prime areas for infestation and infection. If water is scarce, take an</a:t>
            </a:r>
          </a:p>
          <a:p>
            <a:r>
              <a:rPr lang="en-US" dirty="0" smtClean="0"/>
              <a:t>“air” bath. Remove as much of your clothing as practical and expose</a:t>
            </a:r>
          </a:p>
          <a:p>
            <a:r>
              <a:rPr lang="en-US" dirty="0" smtClean="0"/>
              <a:t>your body to the sun and air for at least 1 hour. Be careful not to</a:t>
            </a:r>
          </a:p>
          <a:p>
            <a:r>
              <a:rPr lang="en-US" dirty="0" smtClean="0"/>
              <a:t>sunburn.</a:t>
            </a:r>
          </a:p>
          <a:p>
            <a:endParaRPr lang="en-US" b="1" dirty="0" smtClean="0"/>
          </a:p>
          <a:p>
            <a:endParaRPr lang="en-US" b="1" dirty="0" smtClean="0"/>
          </a:p>
          <a:p>
            <a:r>
              <a:rPr lang="en-US" b="1" dirty="0" smtClean="0"/>
              <a:t>Keep Your Hands Clean</a:t>
            </a:r>
          </a:p>
          <a:p>
            <a:endParaRPr lang="en-US" b="1" dirty="0" smtClean="0"/>
          </a:p>
          <a:p>
            <a:r>
              <a:rPr lang="en-US" dirty="0" smtClean="0"/>
              <a:t>Germs on your hands can infect food and wounds. Wash your hands</a:t>
            </a:r>
          </a:p>
          <a:p>
            <a:r>
              <a:rPr lang="en-US" dirty="0" smtClean="0"/>
              <a:t>after handling any material that is likely to carry germs, after visiting the</a:t>
            </a:r>
          </a:p>
          <a:p>
            <a:r>
              <a:rPr lang="en-US" dirty="0" smtClean="0"/>
              <a:t>latrine, after caring for the sick, and before handling any food, food</a:t>
            </a:r>
          </a:p>
          <a:p>
            <a:r>
              <a:rPr lang="en-US" dirty="0" smtClean="0"/>
              <a:t>utensils, or drinking water. Keep your fingernails closely trimmed and</a:t>
            </a:r>
          </a:p>
          <a:p>
            <a:r>
              <a:rPr lang="en-US" dirty="0" smtClean="0"/>
              <a:t>clean, and keep your fingers out of your mouth.</a:t>
            </a:r>
          </a:p>
          <a:p>
            <a:endParaRPr lang="en-US" dirty="0" smtClean="0"/>
          </a:p>
          <a:p>
            <a:r>
              <a:rPr lang="en-US" b="1" dirty="0" smtClean="0"/>
              <a:t>Keep Your Hair Clean</a:t>
            </a:r>
          </a:p>
          <a:p>
            <a:endParaRPr lang="en-US" b="1" dirty="0" smtClean="0"/>
          </a:p>
          <a:p>
            <a:r>
              <a:rPr lang="en-US" dirty="0" smtClean="0"/>
              <a:t>Your hair can become a haven for bacteria or fleas, lice, and other parasites. Keeping your hair clean, combed, and trimmed helps you avoid</a:t>
            </a:r>
          </a:p>
          <a:p>
            <a:r>
              <a:rPr lang="en-US" dirty="0" smtClean="0"/>
              <a:t>this danger.</a:t>
            </a:r>
          </a:p>
          <a:p>
            <a:endParaRPr lang="en-US" dirty="0" smtClean="0"/>
          </a:p>
          <a:p>
            <a:r>
              <a:rPr lang="en-US" b="1" dirty="0" smtClean="0"/>
              <a:t>Keep Your Clothing Clean</a:t>
            </a:r>
          </a:p>
          <a:p>
            <a:endParaRPr lang="en-US" dirty="0" smtClean="0"/>
          </a:p>
          <a:p>
            <a:r>
              <a:rPr lang="en-US" dirty="0" smtClean="0"/>
              <a:t>Keep your clothing and bedding as clean as possible to reduce the</a:t>
            </a:r>
          </a:p>
          <a:p>
            <a:r>
              <a:rPr lang="en-US" dirty="0" smtClean="0"/>
              <a:t>chance of </a:t>
            </a:r>
            <a:r>
              <a:rPr lang="en-US" b="0" dirty="0" smtClean="0"/>
              <a:t>skin infection as well as to decrease the danger of parasitic</a:t>
            </a:r>
          </a:p>
          <a:p>
            <a:r>
              <a:rPr lang="en-US" b="0" dirty="0" smtClean="0"/>
              <a:t>infestation. Clean your </a:t>
            </a:r>
            <a:r>
              <a:rPr lang="en-US" dirty="0" smtClean="0"/>
              <a:t>outer clothing whenever it becomes soiled. Wear</a:t>
            </a:r>
          </a:p>
          <a:p>
            <a:r>
              <a:rPr lang="en-US" dirty="0" smtClean="0"/>
              <a:t>clean underclothing and socks each day. If water is scarce, “air” clean</a:t>
            </a:r>
          </a:p>
          <a:p>
            <a:r>
              <a:rPr lang="en-US" dirty="0" smtClean="0"/>
              <a:t>your clothing by shaking, airing, and sunning it for 2 hours. If you are</a:t>
            </a:r>
          </a:p>
          <a:p>
            <a:r>
              <a:rPr lang="en-US" dirty="0" smtClean="0"/>
              <a:t>using a sleeping bag, turn it inside out after each use, fluff it, and air it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Take Care of Your Feet</a:t>
            </a:r>
          </a:p>
          <a:p>
            <a:endParaRPr lang="en-US" b="1" dirty="0" smtClean="0"/>
          </a:p>
          <a:p>
            <a:r>
              <a:rPr lang="en-US" dirty="0" smtClean="0"/>
              <a:t>To prevent serious foot problems, break in your shoes before wearing</a:t>
            </a:r>
          </a:p>
          <a:p>
            <a:r>
              <a:rPr lang="en-US" dirty="0" smtClean="0"/>
              <a:t>them on any mission. Wash and massage your feet daily. Trim your toenails straight across. Wear an insole and the proper size of dry socks.</a:t>
            </a:r>
          </a:p>
          <a:p>
            <a:r>
              <a:rPr lang="en-US" dirty="0" smtClean="0"/>
              <a:t>Powder and check your feet daily for blisters.</a:t>
            </a:r>
          </a:p>
          <a:p>
            <a:r>
              <a:rPr lang="en-US" dirty="0" smtClean="0"/>
              <a:t>If you get a small blister, do not open it. An intact blister is safe from</a:t>
            </a:r>
          </a:p>
          <a:p>
            <a:r>
              <a:rPr lang="en-US" dirty="0" smtClean="0"/>
              <a:t>infection. Apply a padding material around the blister to relieve pressure and reduce friction. If the blister bursts, treat it as an open wound.</a:t>
            </a:r>
          </a:p>
          <a:p>
            <a:r>
              <a:rPr lang="en-US" dirty="0" smtClean="0"/>
              <a:t>Clean and dress it daily and pad around it. Leave large blisters intact. To</a:t>
            </a:r>
          </a:p>
          <a:p>
            <a:r>
              <a:rPr lang="en-US" dirty="0" smtClean="0"/>
              <a:t>avoid having the blister burst or tear under pressure and cause a painful</a:t>
            </a:r>
          </a:p>
          <a:p>
            <a:r>
              <a:rPr lang="en-US" dirty="0" smtClean="0"/>
              <a:t>and open sore, do the following:</a:t>
            </a:r>
          </a:p>
          <a:p>
            <a:pPr marL="181240" indent="-181240">
              <a:buFont typeface="Arial" pitchFamily="34" charset="0"/>
              <a:buChar char="•"/>
            </a:pPr>
            <a:r>
              <a:rPr lang="en-US" dirty="0" smtClean="0"/>
              <a:t>Obtain a sewing-type needle and a clean or sterilized thread.</a:t>
            </a:r>
          </a:p>
          <a:p>
            <a:pPr marL="181240" indent="-181240">
              <a:buFont typeface="Arial" pitchFamily="34" charset="0"/>
              <a:buChar char="•"/>
            </a:pPr>
            <a:r>
              <a:rPr lang="en-US" dirty="0" smtClean="0"/>
              <a:t>Run the needle and thread through the blister after cleaning the</a:t>
            </a:r>
          </a:p>
          <a:p>
            <a:r>
              <a:rPr lang="en-US" dirty="0" smtClean="0"/>
              <a:t>blister.</a:t>
            </a:r>
          </a:p>
          <a:p>
            <a:pPr marL="181240" indent="-181240">
              <a:buFont typeface="Arial" pitchFamily="34" charset="0"/>
              <a:buChar char="•"/>
            </a:pPr>
            <a:r>
              <a:rPr lang="en-US" dirty="0" smtClean="0"/>
              <a:t>Detach the needle and leave both ends of the thread hanging out of</a:t>
            </a:r>
          </a:p>
          <a:p>
            <a:r>
              <a:rPr lang="en-US" dirty="0" smtClean="0"/>
              <a:t>the blister. The thread will absorb the liquid inside. This reduces the</a:t>
            </a:r>
          </a:p>
          <a:p>
            <a:r>
              <a:rPr lang="en-US" dirty="0" smtClean="0"/>
              <a:t>size of the hole and ensures that the hole does not close up.</a:t>
            </a:r>
          </a:p>
          <a:p>
            <a:pPr marL="181240" indent="-181240">
              <a:buFont typeface="Arial" pitchFamily="34" charset="0"/>
              <a:buChar char="•"/>
            </a:pPr>
            <a:r>
              <a:rPr lang="en-US" dirty="0" smtClean="0"/>
              <a:t>Pad around the blister.</a:t>
            </a:r>
          </a:p>
        </p:txBody>
      </p:sp>
      <p:sp>
        <p:nvSpPr>
          <p:cNvPr id="4" name="Slide Number Placeholder 3"/>
          <p:cNvSpPr>
            <a:spLocks noGrp="1"/>
          </p:cNvSpPr>
          <p:nvPr>
            <p:ph type="sldNum" sz="quarter" idx="10"/>
          </p:nvPr>
        </p:nvSpPr>
        <p:spPr/>
        <p:txBody>
          <a:bodyPr/>
          <a:lstStyle/>
          <a:p>
            <a:fld id="{9AC87505-579D-4E4A-8359-7011CC42E6AC}" type="slidenum">
              <a:rPr lang="en-US" smtClean="0"/>
              <a:pPr/>
              <a:t>92</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Water</a:t>
            </a:r>
          </a:p>
          <a:p>
            <a:r>
              <a:rPr lang="en-US" dirty="0" smtClean="0"/>
              <a:t>Your body loses water through normal body processes (sweating, urinating, and defecating). During average daily exertion when the atmospheric temperature is 20 degrees Celsius (C) (68 degrees Fahrenheit),</a:t>
            </a:r>
          </a:p>
          <a:p>
            <a:r>
              <a:rPr lang="en-US" dirty="0" smtClean="0"/>
              <a:t>the average adult loses and therefore requires 2 to 3 liters of water</a:t>
            </a:r>
          </a:p>
          <a:p>
            <a:r>
              <a:rPr lang="en-US" dirty="0" smtClean="0"/>
              <a:t>daily. Other factors, such as heat exposure, cold exposure, intense</a:t>
            </a:r>
          </a:p>
          <a:p>
            <a:r>
              <a:rPr lang="en-US" dirty="0" smtClean="0"/>
              <a:t>activity, high altitude, burns, or illness, can cause your body to lose</a:t>
            </a:r>
          </a:p>
          <a:p>
            <a:r>
              <a:rPr lang="en-US" dirty="0" smtClean="0"/>
              <a:t>more water. You must replace this water.</a:t>
            </a:r>
          </a:p>
          <a:p>
            <a:r>
              <a:rPr lang="en-US" dirty="0" smtClean="0"/>
              <a:t>Dehydration results from inadequate replacement of lost body fluids. It</a:t>
            </a:r>
          </a:p>
          <a:p>
            <a:r>
              <a:rPr lang="en-US" dirty="0" smtClean="0"/>
              <a:t>decreases your efficiency and, if injured, increases your susceptibility to</a:t>
            </a:r>
          </a:p>
          <a:p>
            <a:r>
              <a:rPr lang="en-US" dirty="0" smtClean="0"/>
              <a:t>severe shock. Consider the following results of body fluid loss:</a:t>
            </a:r>
          </a:p>
          <a:p>
            <a:r>
              <a:rPr lang="en-US" dirty="0" smtClean="0"/>
              <a:t>A 5 percent loss of body fluids results in thirst, irritability, nausea,</a:t>
            </a:r>
          </a:p>
          <a:p>
            <a:r>
              <a:rPr lang="en-US" dirty="0" smtClean="0"/>
              <a:t>and weakness.</a:t>
            </a:r>
          </a:p>
          <a:p>
            <a:r>
              <a:rPr lang="en-US" dirty="0" smtClean="0"/>
              <a:t>A 10 percent loss results in dizziness, headache, inability to walk, and</a:t>
            </a:r>
          </a:p>
          <a:p>
            <a:r>
              <a:rPr lang="en-US" dirty="0" smtClean="0"/>
              <a:t>a tingling sensation in the limbs.</a:t>
            </a:r>
          </a:p>
          <a:p>
            <a:r>
              <a:rPr lang="en-US" dirty="0" smtClean="0"/>
              <a:t>A 15 percent loss results in dim vision, painful urination, swollen</a:t>
            </a:r>
          </a:p>
          <a:p>
            <a:r>
              <a:rPr lang="en-US" dirty="0" smtClean="0"/>
              <a:t>tongue, deafness, and a numb feeling in the skin.</a:t>
            </a:r>
          </a:p>
          <a:p>
            <a:r>
              <a:rPr lang="en-US" dirty="0" smtClean="0"/>
              <a:t>A loss greater than 15 percent of body fluids may result in death.</a:t>
            </a:r>
          </a:p>
          <a:p>
            <a:r>
              <a:rPr lang="en-US" dirty="0" smtClean="0"/>
              <a:t>The most common signs and symptoms of dehydration are—</a:t>
            </a:r>
          </a:p>
          <a:p>
            <a:r>
              <a:rPr lang="en-US" dirty="0" smtClean="0"/>
              <a:t>Dark urine with a very strong odor.</a:t>
            </a:r>
          </a:p>
          <a:p>
            <a:r>
              <a:rPr lang="en-US" dirty="0" smtClean="0"/>
              <a:t>Low urine output.</a:t>
            </a:r>
          </a:p>
          <a:p>
            <a:r>
              <a:rPr lang="en-US" dirty="0" smtClean="0"/>
              <a:t>Dark, sunken eyes.</a:t>
            </a:r>
          </a:p>
          <a:p>
            <a:r>
              <a:rPr lang="en-US" dirty="0" smtClean="0"/>
              <a:t>Fatigue.</a:t>
            </a:r>
          </a:p>
          <a:p>
            <a:r>
              <a:rPr lang="en-US" dirty="0" smtClean="0"/>
              <a:t>Emotional instability.</a:t>
            </a:r>
          </a:p>
          <a:p>
            <a:r>
              <a:rPr lang="en-US" dirty="0" smtClean="0"/>
              <a:t>4-2Loss of skin elasticity.</a:t>
            </a:r>
          </a:p>
          <a:p>
            <a:r>
              <a:rPr lang="en-US" dirty="0" smtClean="0"/>
              <a:t>Delayed capillary refill in fingernail beds.</a:t>
            </a:r>
          </a:p>
          <a:p>
            <a:r>
              <a:rPr lang="en-US" dirty="0" smtClean="0"/>
              <a:t>Trench line down center of tongue.</a:t>
            </a:r>
          </a:p>
          <a:p>
            <a:r>
              <a:rPr lang="en-US" dirty="0" smtClean="0"/>
              <a:t>Thirst. Last on the list because you are already 2 percent dehydrated</a:t>
            </a:r>
          </a:p>
          <a:p>
            <a:r>
              <a:rPr lang="en-US" dirty="0" smtClean="0"/>
              <a:t>by the time you crave fluids</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93</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94</a:t>
            </a:fld>
            <a:endParaRPr lang="en-US"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95</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96</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98</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612">
              <a:defRPr/>
            </a:pPr>
            <a:r>
              <a:rPr lang="en-US" sz="1300" b="1" dirty="0" smtClean="0"/>
              <a:t>This slide is another way of identifying the Disaster Management cycle but in this diagram we tie in the end result which is:  All disaster response efforts should lead to developing rich, vibrant communities that are self sufficient and focused on caring for themselves and others.</a:t>
            </a:r>
          </a:p>
          <a:p>
            <a:endParaRPr lang="en-US" dirty="0" smtClean="0"/>
          </a:p>
          <a:p>
            <a:r>
              <a:rPr lang="en-US" b="1" dirty="0" smtClean="0"/>
              <a:t>Prevention</a:t>
            </a:r>
            <a:endParaRPr lang="en-US" dirty="0" smtClean="0"/>
          </a:p>
          <a:p>
            <a:r>
              <a:rPr lang="en-US" dirty="0" smtClean="0"/>
              <a:t>Prevention involves actions taken to avoid an incident or intervene to stop an incident from occurring. Prevention includes actions taken to protect lives and property, and applying intelligence and other information to a range of activities that may include countermeasures. Prevention is a continuous process that is ongoing whether an event occurs or not.</a:t>
            </a:r>
          </a:p>
          <a:p>
            <a:r>
              <a:rPr lang="en-US" b="1" dirty="0" smtClean="0"/>
              <a:t>Preparedness</a:t>
            </a:r>
            <a:endParaRPr lang="en-US" dirty="0" smtClean="0"/>
          </a:p>
          <a:p>
            <a:r>
              <a:rPr lang="en-US" dirty="0" smtClean="0"/>
              <a:t>Preparedness involves effective planning, practice, and coordination to save lives and facilitate response and recovery operations should a disaster or other emergency strike. Preparedness is a continuous process that is ongoing whether an event occurs or not.</a:t>
            </a:r>
          </a:p>
          <a:p>
            <a:r>
              <a:rPr lang="en-US" b="1" dirty="0" smtClean="0"/>
              <a:t>Mitigation</a:t>
            </a:r>
            <a:endParaRPr lang="en-US" dirty="0" smtClean="0"/>
          </a:p>
          <a:p>
            <a:r>
              <a:rPr lang="en-US" dirty="0" smtClean="0"/>
              <a:t>Mitigation focuses on breaking the cycle of disaster damage, reconstruction, and repeated damage through effective planning. To be successful, mitigation measures must be developed into an overall mitigation strategy that considers ways to reduce hazard losses together with the overall risk from specific hazards and other community goals. As with preparedness, mitigation is ongoing and is not dependent upon the existence of an incident.</a:t>
            </a:r>
          </a:p>
          <a:p>
            <a:r>
              <a:rPr lang="en-US" b="1" dirty="0" smtClean="0"/>
              <a:t>Response</a:t>
            </a:r>
            <a:endParaRPr lang="en-US" dirty="0" smtClean="0"/>
          </a:p>
          <a:p>
            <a:r>
              <a:rPr lang="en-US" dirty="0" smtClean="0"/>
              <a:t>When an emergency occurs, response actions must be timely and well-coordinated, in order to save lives and protect critical infrastructure from damage. Response involves putting preparedness plans into action. Generally speaking, effective planning (including practice) leads to an effective response. Some response activity continues as recovery begins.</a:t>
            </a:r>
          </a:p>
          <a:p>
            <a:r>
              <a:rPr lang="en-US" b="1" dirty="0" smtClean="0"/>
              <a:t>Recovery</a:t>
            </a:r>
            <a:endParaRPr lang="en-US" dirty="0" smtClean="0"/>
          </a:p>
          <a:p>
            <a:r>
              <a:rPr lang="en-US" dirty="0" smtClean="0"/>
              <a:t>The goal of recovery is to return the community to normal, or to as near the pre-event condition as possible. Long-term recovery includes restoring economic activity and rebuilding community facilities and housing. Long-term recovery can sometimes take years. As shown on the graphic, the response and recovery phases overlap. The community begins the recovery process before response efforts are concluded. </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100</a:t>
            </a:fld>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101</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102</a:t>
            </a:fld>
            <a:endParaRPr lang="en-US"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rPr>
              <a:pPr/>
              <a:t>103</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10</a:t>
            </a:fld>
            <a:endParaRPr lang="en-US"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104</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Ask this question and encourage trainees to dig deep for answers.  Do not accept superficial answers such as “my friends were coming and I decided to come also”.</a:t>
            </a:r>
          </a:p>
          <a:p>
            <a:pPr>
              <a:defRPr/>
            </a:pPr>
            <a:endParaRPr lang="en-US" dirty="0" smtClean="0"/>
          </a:p>
          <a:p>
            <a:pPr>
              <a:defRPr/>
            </a:pPr>
            <a:r>
              <a:rPr lang="en-US" dirty="0" smtClean="0"/>
              <a:t>It is VERY important for participants to identify their motivation for disaster preparation.  </a:t>
            </a:r>
          </a:p>
          <a:p>
            <a:pPr marL="241653" indent="-241653">
              <a:buFont typeface="+mj-lt"/>
              <a:buAutoNum type="arabicPeriod"/>
              <a:defRPr/>
            </a:pPr>
            <a:r>
              <a:rPr lang="en-US" dirty="0" smtClean="0"/>
              <a:t>Are attendees attending training  because of their specific disaster fears and preparation requirements?</a:t>
            </a:r>
          </a:p>
          <a:p>
            <a:pPr marL="241653" indent="-241653">
              <a:buFont typeface="+mj-lt"/>
              <a:buAutoNum type="arabicPeriod"/>
              <a:defRPr/>
            </a:pPr>
            <a:r>
              <a:rPr lang="en-US" dirty="0" smtClean="0"/>
              <a:t>Do trainees desire to become a trained, competent disaster responder?</a:t>
            </a:r>
          </a:p>
          <a:p>
            <a:pPr marL="241653" indent="-241653">
              <a:buFont typeface="+mj-lt"/>
              <a:buAutoNum type="arabicPeriod"/>
              <a:defRPr/>
            </a:pPr>
            <a:r>
              <a:rPr lang="en-US" dirty="0" smtClean="0"/>
              <a:t>Is it a combination of both 1 and 2?  </a:t>
            </a: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107</a:t>
            </a:fld>
            <a:endParaRPr lang="en-US" dirty="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108</a:t>
            </a:fld>
            <a:endParaRPr lang="en-US" dirty="0"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109</a:t>
            </a:fld>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110</a:t>
            </a:fld>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9DC48C-1E31-4E32-BF52-AF0A6F6BA747}" type="slidenum">
              <a:rPr lang="en-US" smtClean="0"/>
              <a:pPr/>
              <a:t>111</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112</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113</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114</a:t>
            </a:fld>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fld id="{67F5EAD7-F6A8-4E1A-ACFA-271871757688}" type="slidenum">
              <a:rPr lang="en-US" smtClean="0"/>
              <a:pPr/>
              <a:t>‹#›</a:t>
            </a:fld>
            <a:endParaRPr lang="en-US" dirty="0"/>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23226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Header">
    <p:bg>
      <p:bgRef idx="1001">
        <a:schemeClr val="bg1"/>
      </p:bgRef>
    </p:bg>
    <p:spTree>
      <p:nvGrpSpPr>
        <p:cNvPr id="1" name=""/>
        <p:cNvGrpSpPr/>
        <p:nvPr/>
      </p:nvGrpSpPr>
      <p:grpSpPr>
        <a:xfrm>
          <a:off x="0" y="0"/>
          <a:ext cx="0" cy="0"/>
          <a:chOff x="0" y="0"/>
          <a:chExt cx="0" cy="0"/>
        </a:xfrm>
      </p:grpSpPr>
      <p:pic>
        <p:nvPicPr>
          <p:cNvPr id="7" name="Picture 6" descr="C:\My Documents\FEMA\RUR pictures\hurricane.jpg"/>
          <p:cNvPicPr>
            <a:picLocks noChangeAspect="1" noChangeArrowheads="1"/>
          </p:cNvPicPr>
          <p:nvPr userDrawn="1"/>
        </p:nvPicPr>
        <p:blipFill>
          <a:blip r:embed="rId3" cstate="email">
            <a:extLst>
              <a:ext uri="{28A0092B-C50C-407E-A947-70E740481C1C}">
                <a14:useLocalDpi xmlns:a14="http://schemas.microsoft.com/office/drawing/2010/main" xmlns=""/>
              </a:ext>
            </a:extLst>
          </a:blip>
          <a:srcRect/>
          <a:stretch>
            <a:fillRect/>
          </a:stretch>
        </p:blipFill>
        <p:spPr bwMode="auto">
          <a:xfrm>
            <a:off x="609600" y="1752600"/>
            <a:ext cx="80772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Placeholder 4"/>
          <p:cNvSpPr>
            <a:spLocks noGrp="1"/>
          </p:cNvSpPr>
          <p:nvPr>
            <p:ph type="body" sz="quarter" idx="10"/>
          </p:nvPr>
        </p:nvSpPr>
        <p:spPr>
          <a:xfrm>
            <a:off x="1371600" y="152400"/>
            <a:ext cx="6400800" cy="1295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37104599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58200" y="15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458200" y="22860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228600"/>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27305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247651"/>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6858000" y="7620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pPr/>
              <a:t>‹#›</a:t>
            </a:fld>
            <a:endParaRPr lang="en-US" dirty="0"/>
          </a:p>
        </p:txBody>
      </p:sp>
    </p:spTree>
    <p:extLst>
      <p:ext uri="{BB962C8B-B14F-4D97-AF65-F5344CB8AC3E}">
        <p14:creationId xmlns:p14="http://schemas.microsoft.com/office/powerpoint/2010/main" xmlns="" val="386290514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xmlns=""/>
              </a:ext>
            </a:extLst>
          </a:blip>
          <a:srcRect/>
          <a:stretch>
            <a:fillRect t="-1000" b="-1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9600" y="1447800"/>
            <a:ext cx="7848600" cy="1600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6" name="Text Placeholder 4"/>
          <p:cNvSpPr>
            <a:spLocks noGrp="1"/>
          </p:cNvSpPr>
          <p:nvPr>
            <p:ph type="body" sz="quarter" idx="11"/>
          </p:nvPr>
        </p:nvSpPr>
        <p:spPr>
          <a:xfrm>
            <a:off x="1752600" y="3429000"/>
            <a:ext cx="5638800" cy="2362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2639188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xmlns="" val="200460319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307A9-962B-D343-AB25-FB6922D86A32}" type="slidenum">
              <a:rPr lang="en-US" smtClean="0"/>
              <a:pPr/>
              <a:t>‹#›</a:t>
            </a:fld>
            <a:endParaRPr lang="en-US" dirty="0"/>
          </a:p>
        </p:txBody>
      </p:sp>
      <p:pic>
        <p:nvPicPr>
          <p:cNvPr id="7" name="Picture 6" descr="IDRN_background_v2.png"/>
          <p:cNvPicPr>
            <a:picLocks noChangeAspect="1"/>
          </p:cNvPicPr>
          <p:nvPr/>
        </p:nvPicPr>
        <p:blipFill>
          <a:blip r:embed="rId13" cstate="screen"/>
          <a:stretch>
            <a:fillRect/>
          </a:stretch>
        </p:blipFill>
        <p:spPr>
          <a:xfrm>
            <a:off x="-152409" y="-152398"/>
            <a:ext cx="9776650" cy="7485248"/>
          </a:xfrm>
          <a:prstGeom prst="rect">
            <a:avLst/>
          </a:prstGeom>
        </p:spPr>
      </p:pic>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5" r:id="rId7"/>
    <p:sldLayoutId id="2147483726" r:id="rId8"/>
    <p:sldLayoutId id="2147483727" r:id="rId9"/>
    <p:sldLayoutId id="2147483728" r:id="rId10"/>
    <p:sldLayoutId id="214748372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10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3.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4.xml"/><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1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9.xml"/><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11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DRN_Logo_MWDraft.pn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143000" y="0"/>
            <a:ext cx="6858000" cy="6858000"/>
          </a:xfrm>
          <a:prstGeom prst="rect">
            <a:avLst/>
          </a:prstGeom>
        </p:spPr>
      </p:pic>
      <p:sp>
        <p:nvSpPr>
          <p:cNvPr id="6" name="Slide Number Placeholder 5"/>
          <p:cNvSpPr>
            <a:spLocks noGrp="1"/>
          </p:cNvSpPr>
          <p:nvPr>
            <p:ph type="sldNum" sz="quarter" idx="12"/>
          </p:nvPr>
        </p:nvSpPr>
        <p:spPr/>
        <p:txBody>
          <a:bodyPr/>
          <a:lstStyle/>
          <a:p>
            <a:fld id="{09F307A9-962B-D343-AB25-FB6922D86A32}" type="slidenum">
              <a:rPr lang="en-US" smtClean="0"/>
              <a:pPr/>
              <a:t>1</a:t>
            </a:fld>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9F307A9-962B-D343-AB25-FB6922D86A32}" type="slidenum">
              <a:rPr lang="en-US" smtClean="0"/>
              <a:pPr/>
              <a:t>10</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1" y="14514"/>
            <a:ext cx="9145231" cy="68434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6" name="Rounded Rectangle 89115"/>
          <p:cNvSpPr/>
          <p:nvPr/>
        </p:nvSpPr>
        <p:spPr>
          <a:xfrm>
            <a:off x="1219200" y="1029248"/>
            <a:ext cx="6629400" cy="5828752"/>
          </a:xfrm>
          <a:prstGeom prst="roundRect">
            <a:avLst/>
          </a:prstGeom>
          <a:solidFill>
            <a:schemeClr val="tx2">
              <a:lumMod val="20000"/>
              <a:lumOff val="80000"/>
              <a:alpha val="12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travel2.pn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3034392" y="2369505"/>
            <a:ext cx="3075214" cy="3033390"/>
          </a:xfrm>
          <a:prstGeom prst="rect">
            <a:avLst/>
          </a:prstGeom>
          <a:noFill/>
          <a:ln w="9525">
            <a:noFill/>
            <a:miter lim="800000"/>
            <a:headEnd/>
            <a:tailEnd/>
          </a:ln>
        </p:spPr>
      </p:pic>
      <p:sp>
        <p:nvSpPr>
          <p:cNvPr id="4" name="Rectangle 3"/>
          <p:cNvSpPr>
            <a:spLocks noChangeArrowheads="1"/>
          </p:cNvSpPr>
          <p:nvPr/>
        </p:nvSpPr>
        <p:spPr bwMode="auto">
          <a:xfrm>
            <a:off x="3352800" y="3276600"/>
            <a:ext cx="2552700" cy="462922"/>
          </a:xfrm>
          <a:prstGeom prst="rect">
            <a:avLst/>
          </a:prstGeom>
          <a:noFill/>
          <a:ln w="9525">
            <a:noFill/>
            <a:round/>
            <a:headEnd/>
            <a:tailEnd/>
          </a:ln>
        </p:spPr>
        <p:txBody>
          <a:bodyPr lIns="90000" tIns="46800" rIns="90000" bIns="46800"/>
          <a:lstStyle/>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Community </a:t>
            </a:r>
          </a:p>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sz="2800" b="1" dirty="0" smtClean="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rPr>
              <a:t>Development</a:t>
            </a:r>
            <a:endParaRPr lang="en-US" sz="2800" b="1" dirty="0">
              <a:solidFill>
                <a:schemeClr val="bg1"/>
              </a:solidFill>
              <a:effectLst>
                <a:glow rad="190500">
                  <a:schemeClr val="bg1">
                    <a:alpha val="19000"/>
                  </a:schemeClr>
                </a:glow>
              </a:effectLst>
              <a:latin typeface="Calibri" pitchFamily="24" charset="0"/>
              <a:ea typeface="ＭＳ Ｐゴシック" pitchFamily="24" charset="-128"/>
              <a:cs typeface="ＭＳ Ｐゴシック" pitchFamily="24" charset="-128"/>
            </a:endParaRPr>
          </a:p>
        </p:txBody>
      </p:sp>
      <p:sp>
        <p:nvSpPr>
          <p:cNvPr id="7" name="Rectangle 3"/>
          <p:cNvSpPr>
            <a:spLocks noChangeArrowheads="1"/>
          </p:cNvSpPr>
          <p:nvPr/>
        </p:nvSpPr>
        <p:spPr bwMode="auto">
          <a:xfrm>
            <a:off x="5659438" y="2051251"/>
            <a:ext cx="2252662" cy="1607349"/>
          </a:xfrm>
          <a:prstGeom prst="rect">
            <a:avLst/>
          </a:prstGeom>
          <a:noFill/>
          <a:ln w="44450">
            <a:noFill/>
            <a:round/>
            <a:headEnd/>
            <a:tailEnd/>
          </a:ln>
          <a:effectLst>
            <a:outerShdw blurRad="50800" dist="38100" dir="8100000" algn="tr" rotWithShape="0">
              <a:prstClr val="black">
                <a:alpha val="40000"/>
              </a:prstClr>
            </a:outerShdw>
          </a:effectLst>
        </p:spPr>
        <p:txBody>
          <a:bodyPr lIns="90000" tIns="46800" rIns="90000" bIns="46800"/>
          <a:lstStyle/>
          <a:p>
            <a:pPr algn="ctr">
              <a:buClr>
                <a:srgbClr val="333333"/>
              </a:buClr>
              <a:buSzPct val="100000"/>
              <a:buFont typeface="Arial"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endParaRPr lang="en-US" sz="2200" dirty="0">
              <a:solidFill>
                <a:srgbClr val="262626"/>
              </a:solidFill>
              <a:latin typeface="Calibri" pitchFamily="-108" charset="0"/>
            </a:endParaRPr>
          </a:p>
        </p:txBody>
      </p:sp>
      <p:sp>
        <p:nvSpPr>
          <p:cNvPr id="25" name="Title 24"/>
          <p:cNvSpPr>
            <a:spLocks noGrp="1"/>
          </p:cNvSpPr>
          <p:nvPr>
            <p:ph type="title"/>
          </p:nvPr>
        </p:nvSpPr>
        <p:spPr>
          <a:xfrm>
            <a:off x="1371600" y="76200"/>
            <a:ext cx="6400800" cy="838200"/>
          </a:xfrm>
        </p:spPr>
        <p:txBody>
          <a:bodyPr>
            <a:normAutofit/>
          </a:bodyPr>
          <a:lstStyle/>
          <a:p>
            <a:r>
              <a:rPr lang="en-US" sz="4800" dirty="0" smtClean="0"/>
              <a:t>Disaster Cycle</a:t>
            </a:r>
            <a:endParaRPr lang="en-US" sz="4800" dirty="0"/>
          </a:p>
        </p:txBody>
      </p:sp>
      <p:grpSp>
        <p:nvGrpSpPr>
          <p:cNvPr id="89099" name="Group 89098"/>
          <p:cNvGrpSpPr/>
          <p:nvPr/>
        </p:nvGrpSpPr>
        <p:grpSpPr>
          <a:xfrm>
            <a:off x="-93825" y="1070449"/>
            <a:ext cx="7866225" cy="5631503"/>
            <a:chOff x="-93825" y="1070449"/>
            <a:chExt cx="7866225" cy="5631503"/>
          </a:xfrm>
          <a:solidFill>
            <a:schemeClr val="accent1"/>
          </a:solidFill>
          <a:effectLst>
            <a:outerShdw blurRad="50800" dist="38100" dir="8100000" algn="tr" rotWithShape="0">
              <a:prstClr val="black">
                <a:alpha val="40000"/>
              </a:prstClr>
            </a:outerShdw>
          </a:effectLst>
        </p:grpSpPr>
        <p:sp>
          <p:nvSpPr>
            <p:cNvPr id="89100" name="Freeform 89099"/>
            <p:cNvSpPr/>
            <p:nvPr/>
          </p:nvSpPr>
          <p:spPr>
            <a:xfrm>
              <a:off x="3832562" y="1070449"/>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2800" b="1" kern="1200" dirty="0" smtClean="0">
                  <a:solidFill>
                    <a:srgbClr val="FF0000"/>
                  </a:solidFill>
                  <a:effectLst>
                    <a:outerShdw blurRad="38100" dist="38100" dir="2700000" algn="tl">
                      <a:srgbClr val="000000">
                        <a:alpha val="43137"/>
                      </a:srgbClr>
                    </a:outerShdw>
                  </a:effectLst>
                </a:rPr>
                <a:t>Disaster</a:t>
              </a:r>
              <a:endParaRPr lang="en-US" sz="2800" b="1" kern="1200" dirty="0">
                <a:solidFill>
                  <a:srgbClr val="FF0000"/>
                </a:solidFill>
                <a:effectLst>
                  <a:outerShdw blurRad="38100" dist="38100" dir="2700000" algn="tl">
                    <a:srgbClr val="000000">
                      <a:alpha val="43137"/>
                    </a:srgbClr>
                  </a:outerShdw>
                </a:effectLst>
              </a:endParaRPr>
            </a:p>
          </p:txBody>
        </p:sp>
        <p:sp>
          <p:nvSpPr>
            <p:cNvPr id="89101" name="Freeform 89100"/>
            <p:cNvSpPr/>
            <p:nvPr/>
          </p:nvSpPr>
          <p:spPr>
            <a:xfrm>
              <a:off x="2111035" y="1425236"/>
              <a:ext cx="4921928" cy="4921928"/>
            </a:xfrm>
            <a:custGeom>
              <a:avLst/>
              <a:gdLst/>
              <a:ahLst/>
              <a:cxnLst/>
              <a:rect l="0" t="0" r="0" b="0"/>
              <a:pathLst>
                <a:path>
                  <a:moveTo>
                    <a:pt x="3315212" y="153020"/>
                  </a:moveTo>
                  <a:arcTo wR="2460964" hR="2460964" stAng="174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2" name="Freeform 89101"/>
            <p:cNvSpPr/>
            <p:nvPr/>
          </p:nvSpPr>
          <p:spPr>
            <a:xfrm>
              <a:off x="5572726"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Rescue</a:t>
              </a:r>
              <a:endParaRPr lang="en-US" sz="1600" b="1" kern="1200" dirty="0"/>
            </a:p>
          </p:txBody>
        </p:sp>
        <p:sp>
          <p:nvSpPr>
            <p:cNvPr id="89103" name="Freeform 89102"/>
            <p:cNvSpPr/>
            <p:nvPr/>
          </p:nvSpPr>
          <p:spPr>
            <a:xfrm>
              <a:off x="2111035" y="1425236"/>
              <a:ext cx="4921928" cy="4921928"/>
            </a:xfrm>
            <a:custGeom>
              <a:avLst/>
              <a:gdLst/>
              <a:ahLst/>
              <a:cxnLst/>
              <a:rect l="0" t="0" r="0" b="0"/>
              <a:pathLst>
                <a:path>
                  <a:moveTo>
                    <a:pt x="4611083" y="1263747"/>
                  </a:moveTo>
                  <a:arcTo wR="2460964" hR="2460964" stAng="198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4" name="Freeform 89103"/>
            <p:cNvSpPr/>
            <p:nvPr/>
          </p:nvSpPr>
          <p:spPr>
            <a:xfrm>
              <a:off x="6293526"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Assessment</a:t>
              </a:r>
              <a:endParaRPr lang="en-US" sz="1600" b="1" kern="1200" dirty="0"/>
            </a:p>
          </p:txBody>
        </p:sp>
        <p:sp>
          <p:nvSpPr>
            <p:cNvPr id="89105" name="Freeform 89104"/>
            <p:cNvSpPr/>
            <p:nvPr/>
          </p:nvSpPr>
          <p:spPr>
            <a:xfrm>
              <a:off x="2111035" y="1425236"/>
              <a:ext cx="4921928" cy="4921928"/>
            </a:xfrm>
            <a:custGeom>
              <a:avLst/>
              <a:gdLst/>
              <a:ahLst/>
              <a:cxnLst/>
              <a:rect l="0" t="0" r="0" b="0"/>
              <a:pathLst>
                <a:path>
                  <a:moveTo>
                    <a:pt x="4854544" y="3032905"/>
                  </a:moveTo>
                  <a:arcTo wR="2460964" hR="2460964" stAng="8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6" name="Freeform 89105"/>
            <p:cNvSpPr/>
            <p:nvPr/>
          </p:nvSpPr>
          <p:spPr>
            <a:xfrm>
              <a:off x="5572726"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Relief</a:t>
              </a:r>
              <a:endParaRPr lang="en-US" sz="1600" b="1" kern="1200" dirty="0"/>
            </a:p>
          </p:txBody>
        </p:sp>
        <p:sp>
          <p:nvSpPr>
            <p:cNvPr id="89107" name="Freeform 89106"/>
            <p:cNvSpPr/>
            <p:nvPr/>
          </p:nvSpPr>
          <p:spPr>
            <a:xfrm>
              <a:off x="2111035" y="1425236"/>
              <a:ext cx="4921928" cy="4921928"/>
            </a:xfrm>
            <a:custGeom>
              <a:avLst/>
              <a:gdLst/>
              <a:ahLst/>
              <a:cxnLst/>
              <a:rect l="0" t="0" r="0" b="0"/>
              <a:pathLst>
                <a:path>
                  <a:moveTo>
                    <a:pt x="3647446" y="4617026"/>
                  </a:moveTo>
                  <a:arcTo wR="2460964" hR="2460964" stAng="36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8" name="Freeform 89107"/>
            <p:cNvSpPr/>
            <p:nvPr/>
          </p:nvSpPr>
          <p:spPr>
            <a:xfrm>
              <a:off x="3832562" y="59923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Recovery</a:t>
              </a:r>
              <a:endParaRPr lang="en-US" sz="1600" b="1" kern="1200" dirty="0"/>
            </a:p>
          </p:txBody>
        </p:sp>
        <p:sp>
          <p:nvSpPr>
            <p:cNvPr id="89109" name="Freeform 89108"/>
            <p:cNvSpPr/>
            <p:nvPr/>
          </p:nvSpPr>
          <p:spPr>
            <a:xfrm>
              <a:off x="2111035" y="1425236"/>
              <a:ext cx="4921928" cy="4921928"/>
            </a:xfrm>
            <a:custGeom>
              <a:avLst/>
              <a:gdLst/>
              <a:ahLst/>
              <a:cxnLst/>
              <a:rect l="0" t="0" r="0" b="0"/>
              <a:pathLst>
                <a:path>
                  <a:moveTo>
                    <a:pt x="1606715" y="4768907"/>
                  </a:moveTo>
                  <a:arcTo wR="2460964" hR="2460964" stAng="66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0" name="Freeform 89109"/>
            <p:cNvSpPr/>
            <p:nvPr/>
          </p:nvSpPr>
          <p:spPr>
            <a:xfrm>
              <a:off x="2092398"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Reconstruction</a:t>
              </a:r>
              <a:endParaRPr lang="en-US" sz="1600" b="1" kern="1200" dirty="0"/>
            </a:p>
          </p:txBody>
        </p:sp>
        <p:sp>
          <p:nvSpPr>
            <p:cNvPr id="89111" name="Freeform 89110"/>
            <p:cNvSpPr/>
            <p:nvPr/>
          </p:nvSpPr>
          <p:spPr>
            <a:xfrm>
              <a:off x="2111035" y="1425236"/>
              <a:ext cx="4921928" cy="4921928"/>
            </a:xfrm>
            <a:custGeom>
              <a:avLst/>
              <a:gdLst/>
              <a:ahLst/>
              <a:cxnLst/>
              <a:rect l="0" t="0" r="0" b="0"/>
              <a:pathLst>
                <a:path>
                  <a:moveTo>
                    <a:pt x="310844" y="3658181"/>
                  </a:moveTo>
                  <a:arcTo wR="2460964" hR="2460964" stAng="90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2" name="Freeform 89111"/>
            <p:cNvSpPr/>
            <p:nvPr/>
          </p:nvSpPr>
          <p:spPr>
            <a:xfrm>
              <a:off x="1371598"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Risk Reduction</a:t>
              </a:r>
              <a:endParaRPr lang="en-US" sz="1600" b="1" kern="1200" dirty="0"/>
            </a:p>
          </p:txBody>
        </p:sp>
        <p:sp>
          <p:nvSpPr>
            <p:cNvPr id="89113" name="Freeform 89112"/>
            <p:cNvSpPr/>
            <p:nvPr/>
          </p:nvSpPr>
          <p:spPr>
            <a:xfrm>
              <a:off x="2111035" y="1425236"/>
              <a:ext cx="4921928" cy="4921928"/>
            </a:xfrm>
            <a:custGeom>
              <a:avLst/>
              <a:gdLst/>
              <a:ahLst/>
              <a:cxnLst/>
              <a:rect l="0" t="0" r="0" b="0"/>
              <a:pathLst>
                <a:path>
                  <a:moveTo>
                    <a:pt x="67383" y="1889022"/>
                  </a:moveTo>
                  <a:arcTo wR="2460964" hR="2460964" stAng="116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4" name="Freeform 89113"/>
            <p:cNvSpPr/>
            <p:nvPr/>
          </p:nvSpPr>
          <p:spPr>
            <a:xfrm>
              <a:off x="2092398"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lvl="0" algn="ctr" defTabSz="711200">
                <a:lnSpc>
                  <a:spcPct val="90000"/>
                </a:lnSpc>
                <a:spcBef>
                  <a:spcPct val="0"/>
                </a:spcBef>
                <a:spcAft>
                  <a:spcPct val="35000"/>
                </a:spcAft>
              </a:pPr>
              <a:r>
                <a:rPr lang="en-US" sz="1600" b="1" kern="1200" dirty="0" smtClean="0"/>
                <a:t>Preparedness</a:t>
              </a:r>
              <a:endParaRPr lang="en-US" sz="1600" b="1" kern="1200" dirty="0"/>
            </a:p>
          </p:txBody>
        </p:sp>
        <p:sp>
          <p:nvSpPr>
            <p:cNvPr id="89115" name="Freeform 89114"/>
            <p:cNvSpPr/>
            <p:nvPr/>
          </p:nvSpPr>
          <p:spPr>
            <a:xfrm rot="3835185">
              <a:off x="-93825" y="1745735"/>
              <a:ext cx="4921928" cy="4921928"/>
            </a:xfrm>
            <a:custGeom>
              <a:avLst/>
              <a:gdLst/>
              <a:ahLst/>
              <a:cxnLst/>
              <a:rect l="0" t="0" r="0" b="0"/>
              <a:pathLst>
                <a:path>
                  <a:moveTo>
                    <a:pt x="1274481" y="304902"/>
                  </a:moveTo>
                  <a:arcTo wR="2460964" hR="2460964" stAng="144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27" name="Slide Number Placeholder 26"/>
          <p:cNvSpPr>
            <a:spLocks noGrp="1"/>
          </p:cNvSpPr>
          <p:nvPr>
            <p:ph type="sldNum" sz="quarter" idx="12"/>
          </p:nvPr>
        </p:nvSpPr>
        <p:spPr/>
        <p:txBody>
          <a:bodyPr/>
          <a:lstStyle/>
          <a:p>
            <a:fld id="{09F307A9-962B-D343-AB25-FB6922D86A32}" type="slidenum">
              <a:rPr lang="en-US" smtClean="0"/>
              <a:pPr/>
              <a:t>100</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grpId="0" nodeType="afterEffect">
                                  <p:stCondLst>
                                    <p:cond delay="0"/>
                                  </p:stCondLst>
                                  <p:childTnLst>
                                    <p:animRot by="21600000">
                                      <p:cBhvr>
                                        <p:cTn id="6" dur="2000" fill="hold"/>
                                        <p:tgtEl>
                                          <p:spTgt spid="4"/>
                                        </p:tgtEl>
                                        <p:attrNameLst>
                                          <p:attrName>r</p:attrName>
                                        </p:attrNameLst>
                                      </p:cBhvr>
                                    </p:animRot>
                                  </p:childTnLst>
                                </p:cTn>
                              </p:par>
                              <p:par>
                                <p:cTn id="7" presetID="6" presetClass="emph" presetSubtype="0" fill="hold" nodeType="withEffect">
                                  <p:stCondLst>
                                    <p:cond delay="0"/>
                                  </p:stCondLst>
                                  <p:childTnLst>
                                    <p:animScale>
                                      <p:cBhvr>
                                        <p:cTn id="8"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Disaster Response</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219200"/>
            <a:ext cx="81534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Stages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9217" name="Picture 1"/>
          <p:cNvPicPr>
            <a:picLocks noChangeAspect="1" noChangeArrowheads="1"/>
          </p:cNvPicPr>
          <p:nvPr/>
        </p:nvPicPr>
        <p:blipFill>
          <a:blip r:embed="rId3" cstate="screen"/>
          <a:srcRect/>
          <a:stretch>
            <a:fillRect/>
          </a:stretch>
        </p:blipFill>
        <p:spPr bwMode="auto">
          <a:xfrm>
            <a:off x="457200" y="2209800"/>
            <a:ext cx="8382000" cy="373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lide Number Placeholder 6"/>
          <p:cNvSpPr>
            <a:spLocks noGrp="1"/>
          </p:cNvSpPr>
          <p:nvPr>
            <p:ph type="sldNum" sz="quarter" idx="12"/>
          </p:nvPr>
        </p:nvSpPr>
        <p:spPr/>
        <p:txBody>
          <a:bodyPr/>
          <a:lstStyle/>
          <a:p>
            <a:fld id="{09F307A9-962B-D343-AB25-FB6922D86A32}" type="slidenum">
              <a:rPr lang="en-US" smtClean="0"/>
              <a:pPr/>
              <a:t>101</a:t>
            </a:fld>
            <a:endParaRPr lang="en-US" dirty="0"/>
          </a:p>
        </p:txBody>
      </p:sp>
    </p:spTree>
    <p:extLst>
      <p:ext uri="{BB962C8B-B14F-4D97-AF65-F5344CB8AC3E}">
        <p14:creationId xmlns:p14="http://schemas.microsoft.com/office/powerpoint/2010/main" xmlns="" val="3649938962"/>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543800" cy="838200"/>
          </a:xfrm>
        </p:spPr>
        <p:txBody>
          <a:bodyPr>
            <a:normAutofit/>
          </a:bodyPr>
          <a:lstStyle/>
          <a:p>
            <a:pPr algn="ctr"/>
            <a:r>
              <a:rPr lang="en-US" dirty="0" smtClean="0"/>
              <a:t>Disasters are Local</a:t>
            </a:r>
            <a:endParaRPr lang="en-US" b="1" dirty="0" smtClean="0"/>
          </a:p>
        </p:txBody>
      </p:sp>
      <p:sp>
        <p:nvSpPr>
          <p:cNvPr id="4" name="Content Placeholder 2"/>
          <p:cNvSpPr txBox="1">
            <a:spLocks/>
          </p:cNvSpPr>
          <p:nvPr/>
        </p:nvSpPr>
        <p:spPr>
          <a:xfrm>
            <a:off x="533400" y="1371600"/>
            <a:ext cx="8458200" cy="2514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lvl="0">
              <a:spcBef>
                <a:spcPts val="600"/>
              </a:spcBef>
              <a:spcAft>
                <a:spcPts val="600"/>
              </a:spcAft>
              <a:defRPr/>
            </a:pPr>
            <a:r>
              <a:rPr lang="en-US" sz="2900" b="1" dirty="0">
                <a:solidFill>
                  <a:schemeClr val="bg1"/>
                </a:solidFill>
                <a:effectLst>
                  <a:outerShdw blurRad="50800" dist="50800" dir="2700000" algn="tl" rotWithShape="0">
                    <a:srgbClr val="000000"/>
                  </a:outerShdw>
                </a:effectLst>
                <a:latin typeface="Calibri" pitchFamily="34" charset="0"/>
              </a:rPr>
              <a:t>Disasters, large and small, strike people where they live. It is at the community level that disasters are felt and, it is also where risk reduction steps can make the biggest difference.</a:t>
            </a:r>
            <a:endParaRPr lang="en-US" sz="2900" b="1" dirty="0" smtClean="0">
              <a:solidFill>
                <a:schemeClr val="bg1"/>
              </a:solidFill>
              <a:effectLst>
                <a:outerShdw blurRad="50800" dist="50800" dir="2700000" algn="tl" rotWithShape="0">
                  <a:srgbClr val="000000"/>
                </a:outerShdw>
              </a:effectLst>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102</a:t>
            </a:fld>
            <a:endParaRPr lang="en-US" dirty="0"/>
          </a:p>
        </p:txBody>
      </p:sp>
      <p:pic>
        <p:nvPicPr>
          <p:cNvPr id="5" name="Picture 2" descr="http://www.worldtravelertips.com/images/Ethiopia-Hunger-Problem.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457200" y="4038600"/>
            <a:ext cx="8534400"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5142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82562"/>
            <a:ext cx="6324600" cy="1112838"/>
          </a:xfrm>
        </p:spPr>
        <p:txBody>
          <a:bodyPr/>
          <a:lstStyle/>
          <a:p>
            <a:r>
              <a:rPr lang="en-US" dirty="0" smtClean="0"/>
              <a:t>   </a:t>
            </a:r>
            <a:r>
              <a:rPr lang="en-US" sz="5000" dirty="0" smtClean="0"/>
              <a:t>HFA Mandate for DRR</a:t>
            </a:r>
            <a:endParaRPr lang="en-US" sz="5000" dirty="0"/>
          </a:p>
        </p:txBody>
      </p:sp>
      <p:sp>
        <p:nvSpPr>
          <p:cNvPr id="3" name="Content Placeholder 2"/>
          <p:cNvSpPr>
            <a:spLocks noGrp="1"/>
          </p:cNvSpPr>
          <p:nvPr>
            <p:ph idx="1"/>
          </p:nvPr>
        </p:nvSpPr>
        <p:spPr>
          <a:xfrm>
            <a:off x="228600" y="1600200"/>
            <a:ext cx="5638800" cy="5174344"/>
          </a:xfrm>
          <a:prstGeom prst="roundRect">
            <a:avLst>
              <a:gd name="adj" fmla="val 13711"/>
            </a:avLst>
          </a:prstGeom>
          <a:solidFill>
            <a:schemeClr val="accent1">
              <a:alpha val="26000"/>
            </a:schemeClr>
          </a:solidFill>
        </p:spPr>
        <p:txBody>
          <a:bodyPr wrap="square" lIns="0" rIns="0">
            <a:normAutofit fontScale="55000" lnSpcReduction="20000"/>
          </a:bodyPr>
          <a:lstStyle/>
          <a:p>
            <a:pPr marL="457200" lvl="1" indent="0">
              <a:buNone/>
            </a:pPr>
            <a:r>
              <a:rPr lang="en-US" sz="4400" b="1" dirty="0" smtClean="0"/>
              <a:t>Hyogo Framework for Action</a:t>
            </a:r>
          </a:p>
          <a:p>
            <a:pPr marL="457200" lvl="1" indent="0">
              <a:buNone/>
            </a:pPr>
            <a:r>
              <a:rPr lang="en-US" sz="4400" b="1" dirty="0" smtClean="0"/>
              <a:t>Calls upon Governments to:</a:t>
            </a:r>
          </a:p>
          <a:p>
            <a:pPr marL="457200" lvl="1" indent="0">
              <a:buNone/>
            </a:pPr>
            <a:endParaRPr lang="en-US" sz="4400" b="1" dirty="0" smtClean="0"/>
          </a:p>
          <a:p>
            <a:pPr lvl="1"/>
            <a:r>
              <a:rPr lang="en-US" b="1" dirty="0" smtClean="0"/>
              <a:t>”Decentralize responsibilities and resources for disaster risk reduction to relevant subnational or local entities, as appropriate”</a:t>
            </a:r>
          </a:p>
          <a:p>
            <a:pPr lvl="1"/>
            <a:endParaRPr lang="en-US" b="1" dirty="0" smtClean="0"/>
          </a:p>
          <a:p>
            <a:pPr lvl="1"/>
            <a:r>
              <a:rPr lang="en-US" b="1" dirty="0" smtClean="0"/>
              <a:t>“Promote community participation in disaster risk reduction through the adoption of specific policies, the promotion of networking, the strategic management of volunteer resources, the attribution of roles and responsibilities, and the delegation and provision of the necessary authority and resources”</a:t>
            </a:r>
          </a:p>
          <a:p>
            <a:pPr lvl="1"/>
            <a:endParaRPr lang="en-US" b="1" dirty="0" smtClean="0"/>
          </a:p>
          <a:p>
            <a:pPr lvl="1"/>
            <a:r>
              <a:rPr lang="en-US" b="1" dirty="0" smtClean="0"/>
              <a:t>“Promote.. Strong community involvement in sustained public education campaigns and public consultations at all levels of society”.</a:t>
            </a:r>
          </a:p>
          <a:p>
            <a:endParaRPr lang="en-US" dirty="0"/>
          </a:p>
        </p:txBody>
      </p:sp>
      <p:pic>
        <p:nvPicPr>
          <p:cNvPr id="5" name="Picture 4" descr="IMG_0092.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a:xfrm>
            <a:off x="6189133" y="3812067"/>
            <a:ext cx="2802467" cy="18246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IMG_7424.JPG"/>
          <p:cNvPicPr>
            <a:picLocks noChangeAspect="1"/>
          </p:cNvPicPr>
          <p:nvPr/>
        </p:nvPicPr>
        <p:blipFill>
          <a:blip r:embed="rId4" cstate="email">
            <a:extLst>
              <a:ext uri="{28A0092B-C50C-407E-A947-70E740481C1C}">
                <a14:useLocalDpi xmlns:a14="http://schemas.microsoft.com/office/drawing/2010/main" xmlns=""/>
              </a:ext>
            </a:extLst>
          </a:blip>
          <a:srcRect/>
          <a:stretch>
            <a:fillRect/>
          </a:stretch>
        </p:blipFill>
        <p:spPr>
          <a:xfrm>
            <a:off x="6189133" y="1683656"/>
            <a:ext cx="2802467" cy="1867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25223116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265238"/>
          </a:xfrm>
        </p:spPr>
        <p:txBody>
          <a:bodyPr/>
          <a:lstStyle/>
          <a:p>
            <a:r>
              <a:rPr lang="en-US" dirty="0" smtClean="0"/>
              <a:t>Have a Plan</a:t>
            </a:r>
            <a:endParaRPr lang="en-US" dirty="0"/>
          </a:p>
        </p:txBody>
      </p:sp>
      <p:sp>
        <p:nvSpPr>
          <p:cNvPr id="3" name="Content Placeholder 2"/>
          <p:cNvSpPr>
            <a:spLocks noGrp="1"/>
          </p:cNvSpPr>
          <p:nvPr>
            <p:ph idx="1"/>
          </p:nvPr>
        </p:nvSpPr>
        <p:spPr>
          <a:xfrm>
            <a:off x="304800" y="1600199"/>
            <a:ext cx="4876800" cy="5105401"/>
          </a:xfrm>
        </p:spPr>
        <p:txBody>
          <a:bodyPr>
            <a:normAutofit fontScale="70000" lnSpcReduction="20000"/>
          </a:bodyPr>
          <a:lstStyle/>
          <a:p>
            <a:pPr marL="274320">
              <a:spcBef>
                <a:spcPts val="1200"/>
              </a:spcBef>
              <a:spcAft>
                <a:spcPts val="1200"/>
              </a:spcAft>
            </a:pPr>
            <a:r>
              <a:rPr lang="en-US" b="1" dirty="0">
                <a:latin typeface="Calibri" pitchFamily="34" charset="0"/>
              </a:rPr>
              <a:t>“Communities are no longer passive actors waiting for </a:t>
            </a:r>
            <a:r>
              <a:rPr lang="en-US" b="1" dirty="0" smtClean="0">
                <a:latin typeface="Calibri" pitchFamily="34" charset="0"/>
              </a:rPr>
              <a:t>assistance </a:t>
            </a:r>
            <a:r>
              <a:rPr lang="en-US" b="1" dirty="0">
                <a:latin typeface="Calibri" pitchFamily="34" charset="0"/>
              </a:rPr>
              <a:t>to arrive. They take measures to reduce their risk. They are prepared to respond and they can respond before </a:t>
            </a:r>
            <a:r>
              <a:rPr lang="en-US" b="1" dirty="0" smtClean="0">
                <a:latin typeface="Calibri" pitchFamily="34" charset="0"/>
              </a:rPr>
              <a:t>teams </a:t>
            </a:r>
            <a:r>
              <a:rPr lang="en-US" b="1" dirty="0">
                <a:latin typeface="Calibri" pitchFamily="34" charset="0"/>
              </a:rPr>
              <a:t>arrive from the outside. Community participation has been critical in reducing overall losses.”</a:t>
            </a:r>
          </a:p>
          <a:p>
            <a:pPr marL="674370" lvl="1">
              <a:spcBef>
                <a:spcPts val="1200"/>
              </a:spcBef>
              <a:spcAft>
                <a:spcPts val="1200"/>
              </a:spcAft>
            </a:pPr>
            <a:r>
              <a:rPr lang="en-US" b="1" dirty="0" smtClean="0">
                <a:latin typeface="Calibri" pitchFamily="34" charset="0"/>
              </a:rPr>
              <a:t>Gustavo Lara – Director General Dominican Republic Red Cross</a:t>
            </a:r>
          </a:p>
        </p:txBody>
      </p:sp>
      <p:pic>
        <p:nvPicPr>
          <p:cNvPr id="5" name="Picture 4" descr="ss-100809-pakistan-04.ss_full.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5562600" y="1600199"/>
            <a:ext cx="3398320" cy="34747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104</a:t>
            </a:fld>
            <a:endParaRPr lang="en-US" dirty="0"/>
          </a:p>
        </p:txBody>
      </p:sp>
    </p:spTree>
    <p:extLst>
      <p:ext uri="{BB962C8B-B14F-4D97-AF65-F5344CB8AC3E}">
        <p14:creationId xmlns:p14="http://schemas.microsoft.com/office/powerpoint/2010/main" xmlns="" val="118354184"/>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Response Operations</a:t>
            </a:r>
            <a:endParaRPr lang="en-US" dirty="0"/>
          </a:p>
        </p:txBody>
      </p:sp>
      <p:sp>
        <p:nvSpPr>
          <p:cNvPr id="3" name="Text Placeholder 2"/>
          <p:cNvSpPr>
            <a:spLocks noGrp="1"/>
          </p:cNvSpPr>
          <p:nvPr>
            <p:ph type="body" sz="quarter" idx="11"/>
          </p:nvPr>
        </p:nvSpPr>
        <p:spPr>
          <a:xfrm>
            <a:off x="304800" y="1422400"/>
            <a:ext cx="8458200" cy="685800"/>
          </a:xfrm>
        </p:spPr>
        <p:txBody>
          <a:bodyPr>
            <a:normAutofit/>
          </a:bodyPr>
          <a:lstStyle/>
          <a:p>
            <a:r>
              <a:rPr lang="en-US" dirty="0" smtClean="0"/>
              <a:t>Why Community Based?</a:t>
            </a:r>
            <a:endParaRPr lang="en-US" dirty="0"/>
          </a:p>
        </p:txBody>
      </p:sp>
      <p:sp>
        <p:nvSpPr>
          <p:cNvPr id="4" name="Text Placeholder 3"/>
          <p:cNvSpPr>
            <a:spLocks noGrp="1"/>
          </p:cNvSpPr>
          <p:nvPr>
            <p:ph type="body" sz="quarter" idx="12"/>
          </p:nvPr>
        </p:nvSpPr>
        <p:spPr>
          <a:xfrm>
            <a:off x="330200" y="2273300"/>
            <a:ext cx="8509000" cy="4495800"/>
          </a:xfrm>
        </p:spPr>
        <p:txBody>
          <a:bodyPr>
            <a:normAutofit fontScale="62500" lnSpcReduction="20000"/>
          </a:bodyPr>
          <a:lstStyle/>
          <a:p>
            <a:pPr>
              <a:lnSpc>
                <a:spcPct val="90000"/>
              </a:lnSpc>
              <a:spcBef>
                <a:spcPts val="1200"/>
              </a:spcBef>
              <a:spcAft>
                <a:spcPts val="600"/>
              </a:spcAft>
            </a:pPr>
            <a:r>
              <a:rPr lang="en-US" dirty="0" smtClean="0"/>
              <a:t>“Golden Hour” – The first hour after the disaster in which survival of the victims is highest</a:t>
            </a:r>
          </a:p>
          <a:p>
            <a:pPr>
              <a:lnSpc>
                <a:spcPct val="90000"/>
              </a:lnSpc>
              <a:spcBef>
                <a:spcPts val="1200"/>
              </a:spcBef>
              <a:spcAft>
                <a:spcPts val="600"/>
              </a:spcAft>
            </a:pPr>
            <a:r>
              <a:rPr lang="en-US" dirty="0" smtClean="0"/>
              <a:t>Community members will try to help each other. </a:t>
            </a:r>
          </a:p>
          <a:p>
            <a:pPr lvl="1">
              <a:lnSpc>
                <a:spcPct val="90000"/>
              </a:lnSpc>
              <a:spcBef>
                <a:spcPts val="1200"/>
              </a:spcBef>
              <a:spcAft>
                <a:spcPts val="600"/>
              </a:spcAft>
            </a:pPr>
            <a:r>
              <a:rPr lang="en-US" dirty="0" smtClean="0"/>
              <a:t>Example: Mexico EQ – 800 saved/100 rescuers lost</a:t>
            </a:r>
          </a:p>
          <a:p>
            <a:pPr>
              <a:lnSpc>
                <a:spcPct val="90000"/>
              </a:lnSpc>
              <a:spcBef>
                <a:spcPts val="1200"/>
              </a:spcBef>
              <a:spcAft>
                <a:spcPts val="600"/>
              </a:spcAft>
            </a:pPr>
            <a:r>
              <a:rPr lang="en-US" dirty="0" smtClean="0"/>
              <a:t>Limited assets and accessibility by advanced teams.</a:t>
            </a:r>
          </a:p>
          <a:p>
            <a:pPr>
              <a:lnSpc>
                <a:spcPct val="90000"/>
              </a:lnSpc>
              <a:spcBef>
                <a:spcPts val="1200"/>
              </a:spcBef>
              <a:spcAft>
                <a:spcPts val="600"/>
              </a:spcAft>
            </a:pPr>
            <a:r>
              <a:rPr lang="en-US" dirty="0" smtClean="0"/>
              <a:t>Many rescues do not require the skills of advanced rescue teams.</a:t>
            </a:r>
          </a:p>
          <a:p>
            <a:pPr>
              <a:lnSpc>
                <a:spcPct val="90000"/>
              </a:lnSpc>
              <a:spcBef>
                <a:spcPts val="1200"/>
              </a:spcBef>
              <a:spcAft>
                <a:spcPts val="600"/>
              </a:spcAft>
            </a:pPr>
            <a:r>
              <a:rPr lang="en-US" dirty="0" smtClean="0"/>
              <a:t>Communities can become an extension of Official Rescue resources</a:t>
            </a:r>
          </a:p>
          <a:p>
            <a:pPr>
              <a:lnSpc>
                <a:spcPct val="90000"/>
              </a:lnSpc>
              <a:spcBef>
                <a:spcPts val="1200"/>
              </a:spcBef>
              <a:spcAft>
                <a:spcPts val="600"/>
              </a:spcAft>
            </a:pPr>
            <a:r>
              <a:rPr lang="en-US" dirty="0" smtClean="0"/>
              <a:t>95% of all disaster response is executed at the community level without a need for intervention IF you are organized, have planned, and have trained.</a:t>
            </a:r>
          </a:p>
          <a:p>
            <a:pPr>
              <a:lnSpc>
                <a:spcPct val="90000"/>
              </a:lnSpc>
              <a:spcBef>
                <a:spcPts val="1200"/>
              </a:spcBef>
              <a:spcAft>
                <a:spcPts val="600"/>
              </a:spcAft>
            </a:pPr>
            <a:r>
              <a:rPr lang="en-US" dirty="0" smtClean="0"/>
              <a:t>YOU are the first responder!</a:t>
            </a:r>
          </a:p>
          <a:p>
            <a:pPr>
              <a:lnSpc>
                <a:spcPct val="90000"/>
              </a:lnSpc>
            </a:pP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94623023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31"/>
          <p:cNvSpPr/>
          <p:nvPr/>
        </p:nvSpPr>
        <p:spPr>
          <a:xfrm>
            <a:off x="1828800" y="1905000"/>
            <a:ext cx="5486400" cy="4724400"/>
          </a:xfrm>
          <a:prstGeom prst="ellipse">
            <a:avLst/>
          </a:prstGeom>
          <a:solidFill>
            <a:schemeClr val="accent2">
              <a:lumMod val="75000"/>
              <a:alpha val="58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endParaRPr lang="en-US" dirty="0"/>
          </a:p>
          <a:p>
            <a:pPr algn="ctr" fontAlgn="auto">
              <a:spcBef>
                <a:spcPts val="0"/>
              </a:spcBef>
              <a:spcAft>
                <a:spcPts val="0"/>
              </a:spcAft>
              <a:defRPr/>
            </a:pPr>
            <a:r>
              <a:rPr lang="en-US" sz="2400" dirty="0">
                <a:solidFill>
                  <a:srgbClr val="FF0000"/>
                </a:solidFill>
                <a:effectLst>
                  <a:outerShdw blurRad="38100" dist="38100" dir="2700000" algn="tl">
                    <a:srgbClr val="000000">
                      <a:alpha val="43137"/>
                    </a:srgbClr>
                  </a:outerShdw>
                </a:effectLst>
              </a:rPr>
              <a:t>DISASTER ZONE</a:t>
            </a:r>
          </a:p>
        </p:txBody>
      </p:sp>
      <p:sp>
        <p:nvSpPr>
          <p:cNvPr id="55" name="Down Arrow 54"/>
          <p:cNvSpPr/>
          <p:nvPr/>
        </p:nvSpPr>
        <p:spPr>
          <a:xfrm>
            <a:off x="3756992" y="1066800"/>
            <a:ext cx="1600200" cy="2438400"/>
          </a:xfrm>
          <a:prstGeom prst="downArrow">
            <a:avLst/>
          </a:prstGeom>
          <a:solidFill>
            <a:schemeClr val="accent1">
              <a:alpha val="58000"/>
            </a:schemeClr>
          </a:solidFill>
          <a:ln>
            <a:noFill/>
          </a:ln>
          <a:scene3d>
            <a:camera prst="orthographicFront"/>
            <a:lightRig rig="threePt" dir="t"/>
          </a:scene3d>
          <a:sp3d extrusionH="762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3694044" y="3962400"/>
            <a:ext cx="1703696" cy="762000"/>
          </a:xfrm>
          <a:prstGeom prst="ellipse">
            <a:avLst/>
          </a:prstGeom>
          <a:solidFill>
            <a:schemeClr val="accent5">
              <a:lumMod val="75000"/>
            </a:schemeClr>
          </a:solidFill>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4000" b="1" dirty="0" smtClean="0"/>
              <a:t>LCC</a:t>
            </a:r>
            <a:endParaRPr lang="en-US" sz="4000" b="1" dirty="0"/>
          </a:p>
        </p:txBody>
      </p:sp>
      <p:sp>
        <p:nvSpPr>
          <p:cNvPr id="31" name="Oval 30"/>
          <p:cNvSpPr/>
          <p:nvPr/>
        </p:nvSpPr>
        <p:spPr>
          <a:xfrm>
            <a:off x="37338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37" name="Rounded Rectangle 36"/>
          <p:cNvSpPr/>
          <p:nvPr/>
        </p:nvSpPr>
        <p:spPr>
          <a:xfrm>
            <a:off x="7086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smtClean="0"/>
              <a:t>IDRN Members</a:t>
            </a:r>
            <a:endParaRPr lang="en-US" sz="1600" b="1" dirty="0"/>
          </a:p>
        </p:txBody>
      </p:sp>
      <p:sp>
        <p:nvSpPr>
          <p:cNvPr id="41" name="Oval 40"/>
          <p:cNvSpPr/>
          <p:nvPr/>
        </p:nvSpPr>
        <p:spPr>
          <a:xfrm>
            <a:off x="6248400" y="9144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smtClean="0"/>
              <a:t>DR Teams</a:t>
            </a:r>
            <a:endParaRPr lang="en-US" sz="1400" b="1" dirty="0"/>
          </a:p>
        </p:txBody>
      </p:sp>
      <p:sp>
        <p:nvSpPr>
          <p:cNvPr id="44" name="Circular Arrow 43"/>
          <p:cNvSpPr/>
          <p:nvPr/>
        </p:nvSpPr>
        <p:spPr>
          <a:xfrm rot="7681172">
            <a:off x="9066712" y="3816452"/>
            <a:ext cx="2030836" cy="2148016"/>
          </a:xfrm>
          <a:prstGeom prst="circularArrow">
            <a:avLst>
              <a:gd name="adj1" fmla="val 10408"/>
              <a:gd name="adj2" fmla="val 449915"/>
              <a:gd name="adj3" fmla="val 19949808"/>
              <a:gd name="adj4" fmla="val 10354270"/>
              <a:gd name="adj5" fmla="val 16739"/>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45" name="Circular Arrow 44"/>
          <p:cNvSpPr/>
          <p:nvPr/>
        </p:nvSpPr>
        <p:spPr>
          <a:xfrm rot="3439190" flipV="1">
            <a:off x="-1437270" y="2433959"/>
            <a:ext cx="2142187" cy="2282262"/>
          </a:xfrm>
          <a:prstGeom prst="circularArrow">
            <a:avLst>
              <a:gd name="adj1" fmla="val 10408"/>
              <a:gd name="adj2" fmla="val 449915"/>
              <a:gd name="adj3" fmla="val 19949808"/>
              <a:gd name="adj4" fmla="val 10433879"/>
              <a:gd name="adj5" fmla="val 16677"/>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0" name="Down Arrow 49"/>
          <p:cNvSpPr/>
          <p:nvPr/>
        </p:nvSpPr>
        <p:spPr>
          <a:xfrm rot="18357914">
            <a:off x="10011815" y="3962378"/>
            <a:ext cx="304800" cy="228600"/>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Down Arrow 50"/>
          <p:cNvSpPr/>
          <p:nvPr/>
        </p:nvSpPr>
        <p:spPr>
          <a:xfrm rot="2065116">
            <a:off x="3772527" y="4773096"/>
            <a:ext cx="422273" cy="807065"/>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Down Arrow 29"/>
          <p:cNvSpPr/>
          <p:nvPr/>
        </p:nvSpPr>
        <p:spPr>
          <a:xfrm rot="16350577">
            <a:off x="2509796" y="3178241"/>
            <a:ext cx="400322" cy="189900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Down Arrow 32"/>
          <p:cNvSpPr/>
          <p:nvPr/>
        </p:nvSpPr>
        <p:spPr>
          <a:xfrm rot="7209115">
            <a:off x="6415148" y="4284743"/>
            <a:ext cx="400322" cy="184982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Oval 56"/>
          <p:cNvSpPr/>
          <p:nvPr/>
        </p:nvSpPr>
        <p:spPr>
          <a:xfrm>
            <a:off x="9982200" y="2286000"/>
            <a:ext cx="533400" cy="3048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fontAlgn="auto">
              <a:spcBef>
                <a:spcPts val="0"/>
              </a:spcBef>
              <a:spcAft>
                <a:spcPts val="0"/>
              </a:spcAft>
              <a:defRPr/>
            </a:pPr>
            <a:r>
              <a:rPr lang="en-US" sz="1200" b="1" dirty="0"/>
              <a:t>RAT</a:t>
            </a:r>
          </a:p>
        </p:txBody>
      </p:sp>
      <p:sp>
        <p:nvSpPr>
          <p:cNvPr id="58" name="Rounded Rectangle 57"/>
          <p:cNvSpPr/>
          <p:nvPr/>
        </p:nvSpPr>
        <p:spPr>
          <a:xfrm>
            <a:off x="2971800" y="76200"/>
            <a:ext cx="3222171" cy="838200"/>
          </a:xfrm>
          <a:prstGeom prst="roundRect">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smtClean="0"/>
              <a:t>International Disaster Response Network</a:t>
            </a:r>
            <a:endParaRPr lang="en-US" sz="2000" b="1" dirty="0"/>
          </a:p>
        </p:txBody>
      </p:sp>
      <p:sp>
        <p:nvSpPr>
          <p:cNvPr id="59" name="Down Arrow 58"/>
          <p:cNvSpPr/>
          <p:nvPr/>
        </p:nvSpPr>
        <p:spPr>
          <a:xfrm rot="19658294">
            <a:off x="5046376" y="4762527"/>
            <a:ext cx="356312" cy="737006"/>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Down Arrow 59"/>
          <p:cNvSpPr/>
          <p:nvPr/>
        </p:nvSpPr>
        <p:spPr>
          <a:xfrm rot="15002521">
            <a:off x="5311650" y="3174958"/>
            <a:ext cx="338740" cy="1023398"/>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Down Arrow 22"/>
          <p:cNvSpPr/>
          <p:nvPr/>
        </p:nvSpPr>
        <p:spPr>
          <a:xfrm rot="6658076">
            <a:off x="3486704" y="3146652"/>
            <a:ext cx="350377" cy="1025849"/>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Oval 23"/>
          <p:cNvSpPr/>
          <p:nvPr/>
        </p:nvSpPr>
        <p:spPr>
          <a:xfrm>
            <a:off x="47244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25" name="Oval 24"/>
          <p:cNvSpPr/>
          <p:nvPr/>
        </p:nvSpPr>
        <p:spPr>
          <a:xfrm>
            <a:off x="4800600" y="38100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26" name="Oval 25"/>
          <p:cNvSpPr/>
          <p:nvPr/>
        </p:nvSpPr>
        <p:spPr>
          <a:xfrm>
            <a:off x="3505200" y="38862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b="1" dirty="0" smtClean="0"/>
              <a:t>DR Teams</a:t>
            </a:r>
            <a:endParaRPr lang="en-US" sz="1200" b="1" dirty="0"/>
          </a:p>
        </p:txBody>
      </p:sp>
      <p:sp>
        <p:nvSpPr>
          <p:cNvPr id="27" name="Isosceles Triangle 26"/>
          <p:cNvSpPr/>
          <p:nvPr/>
        </p:nvSpPr>
        <p:spPr>
          <a:xfrm>
            <a:off x="2286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28" name="Isosceles Triangle 27"/>
          <p:cNvSpPr/>
          <p:nvPr/>
        </p:nvSpPr>
        <p:spPr>
          <a:xfrm>
            <a:off x="3048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29" name="Isosceles Triangle 28"/>
          <p:cNvSpPr/>
          <p:nvPr/>
        </p:nvSpPr>
        <p:spPr>
          <a:xfrm>
            <a:off x="76200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34" name="Isosceles Triangle 33"/>
          <p:cNvSpPr/>
          <p:nvPr/>
        </p:nvSpPr>
        <p:spPr>
          <a:xfrm>
            <a:off x="76200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600"/>
              </a:spcAft>
              <a:defRPr/>
            </a:pPr>
            <a:r>
              <a:rPr lang="en-US" sz="1600" b="1" dirty="0" smtClean="0"/>
              <a:t>LCC</a:t>
            </a:r>
            <a:endParaRPr lang="en-US" sz="1600" b="1" dirty="0"/>
          </a:p>
        </p:txBody>
      </p:sp>
      <p:sp>
        <p:nvSpPr>
          <p:cNvPr id="35" name="Down Arrow 34"/>
          <p:cNvSpPr/>
          <p:nvPr/>
        </p:nvSpPr>
        <p:spPr>
          <a:xfrm rot="14447532">
            <a:off x="2374975" y="4276806"/>
            <a:ext cx="400322" cy="183549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Down Arrow 35"/>
          <p:cNvSpPr/>
          <p:nvPr/>
        </p:nvSpPr>
        <p:spPr>
          <a:xfrm rot="5179228">
            <a:off x="6349121" y="3190993"/>
            <a:ext cx="400322" cy="1842289"/>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Oval 39"/>
          <p:cNvSpPr/>
          <p:nvPr/>
        </p:nvSpPr>
        <p:spPr>
          <a:xfrm>
            <a:off x="990600" y="9906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b="1" dirty="0" smtClean="0"/>
              <a:t>Resource</a:t>
            </a:r>
            <a:endParaRPr lang="en-US" sz="1400" b="1" dirty="0"/>
          </a:p>
        </p:txBody>
      </p:sp>
      <p:sp>
        <p:nvSpPr>
          <p:cNvPr id="42" name="Rounded Rectangle 41"/>
          <p:cNvSpPr/>
          <p:nvPr/>
        </p:nvSpPr>
        <p:spPr>
          <a:xfrm>
            <a:off x="609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smtClean="0"/>
              <a:t>IDRN Members</a:t>
            </a:r>
            <a:endParaRPr lang="en-US" sz="1600" b="1" dirty="0"/>
          </a:p>
        </p:txBody>
      </p:sp>
      <p:sp>
        <p:nvSpPr>
          <p:cNvPr id="43" name="Down Arrow 42"/>
          <p:cNvSpPr/>
          <p:nvPr/>
        </p:nvSpPr>
        <p:spPr>
          <a:xfrm rot="16200000">
            <a:off x="2302772" y="294620"/>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Down Arrow 45"/>
          <p:cNvSpPr/>
          <p:nvPr/>
        </p:nvSpPr>
        <p:spPr>
          <a:xfrm rot="5400000">
            <a:off x="6397257" y="288029"/>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style.rotation</p:attrName>
                                        </p:attrNameLst>
                                      </p:cBhvr>
                                      <p:tavLst>
                                        <p:tav tm="0">
                                          <p:val>
                                            <p:fltVal val="720"/>
                                          </p:val>
                                        </p:tav>
                                        <p:tav tm="100000">
                                          <p:val>
                                            <p:fltVal val="0"/>
                                          </p:val>
                                        </p:tav>
                                      </p:tavLst>
                                    </p:anim>
                                    <p:anim calcmode="lin" valueType="num">
                                      <p:cBhvr>
                                        <p:cTn id="9" dur="2000" fill="hold"/>
                                        <p:tgtEl>
                                          <p:spTgt spid="32"/>
                                        </p:tgtEl>
                                        <p:attrNameLst>
                                          <p:attrName>ppt_h</p:attrName>
                                        </p:attrNameLst>
                                      </p:cBhvr>
                                      <p:tavLst>
                                        <p:tav tm="0">
                                          <p:val>
                                            <p:fltVal val="0"/>
                                          </p:val>
                                        </p:tav>
                                        <p:tav tm="100000">
                                          <p:val>
                                            <p:strVal val="#ppt_h"/>
                                          </p:val>
                                        </p:tav>
                                      </p:tavLst>
                                    </p:anim>
                                    <p:anim calcmode="lin" valueType="num">
                                      <p:cBhvr>
                                        <p:cTn id="10" dur="2000" fill="hold"/>
                                        <p:tgtEl>
                                          <p:spTgt spid="3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20"/>
                                        </p:tgtEl>
                                        <p:attrNameLst>
                                          <p:attrName>style.visibility</p:attrName>
                                        </p:attrNameLst>
                                      </p:cBhvr>
                                      <p:to>
                                        <p:strVal val="visible"/>
                                      </p:to>
                                    </p:set>
                                    <p:set>
                                      <p:cBhvr>
                                        <p:cTn id="15" dur="455" fill="hold">
                                          <p:stCondLst>
                                            <p:cond delay="0"/>
                                          </p:stCondLst>
                                        </p:cTn>
                                        <p:tgtEl>
                                          <p:spTgt spid="20"/>
                                        </p:tgtEl>
                                        <p:attrNameLst>
                                          <p:attrName>style.rotation</p:attrName>
                                        </p:attrNameLst>
                                      </p:cBhvr>
                                      <p:to>
                                        <p:strVal val="-45.0"/>
                                      </p:to>
                                    </p:set>
                                    <p:anim calcmode="lin" valueType="num">
                                      <p:cBhvr>
                                        <p:cTn id="16" dur="455" fill="hold">
                                          <p:stCondLst>
                                            <p:cond delay="455"/>
                                          </p:stCondLst>
                                        </p:cTn>
                                        <p:tgtEl>
                                          <p:spTgt spid="20"/>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20"/>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20"/>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20"/>
                                        </p:tgtEl>
                                        <p:attrNameLst>
                                          <p:attrName>ppt_y</p:attrName>
                                        </p:attrNameLst>
                                      </p:cBhvr>
                                      <p:tavLst>
                                        <p:tav tm="0">
                                          <p:val>
                                            <p:strVal val="#ppt_y-(0.354*#ppt_w-0.172*#ppt_h)"/>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anim calcmode="lin" valueType="num">
                                      <p:cBhvr>
                                        <p:cTn id="25" dur="2000" fill="hold"/>
                                        <p:tgtEl>
                                          <p:spTgt spid="24"/>
                                        </p:tgtEl>
                                        <p:attrNameLst>
                                          <p:attrName>style.rotation</p:attrName>
                                        </p:attrNameLst>
                                      </p:cBhvr>
                                      <p:tavLst>
                                        <p:tav tm="0">
                                          <p:val>
                                            <p:fltVal val="720"/>
                                          </p:val>
                                        </p:tav>
                                        <p:tav tm="100000">
                                          <p:val>
                                            <p:fltVal val="0"/>
                                          </p:val>
                                        </p:tav>
                                      </p:tavLst>
                                    </p:anim>
                                    <p:anim calcmode="lin" valueType="num">
                                      <p:cBhvr>
                                        <p:cTn id="26" dur="2000" fill="hold"/>
                                        <p:tgtEl>
                                          <p:spTgt spid="24"/>
                                        </p:tgtEl>
                                        <p:attrNameLst>
                                          <p:attrName>ppt_h</p:attrName>
                                        </p:attrNameLst>
                                      </p:cBhvr>
                                      <p:tavLst>
                                        <p:tav tm="0">
                                          <p:val>
                                            <p:fltVal val="0"/>
                                          </p:val>
                                        </p:tav>
                                        <p:tav tm="100000">
                                          <p:val>
                                            <p:strVal val="#ppt_h"/>
                                          </p:val>
                                        </p:tav>
                                      </p:tavLst>
                                    </p:anim>
                                    <p:anim calcmode="lin" valueType="num">
                                      <p:cBhvr>
                                        <p:cTn id="27" dur="2000" fill="hold"/>
                                        <p:tgtEl>
                                          <p:spTgt spid="24"/>
                                        </p:tgtEl>
                                        <p:attrNameLst>
                                          <p:attrName>ppt_w</p:attrName>
                                        </p:attrNameLst>
                                      </p:cBhvr>
                                      <p:tavLst>
                                        <p:tav tm="0">
                                          <p:val>
                                            <p:fltVal val="0"/>
                                          </p:val>
                                        </p:tav>
                                        <p:tav tm="100000">
                                          <p:val>
                                            <p:strVal val="#ppt_w"/>
                                          </p:val>
                                        </p:tav>
                                      </p:tavLst>
                                    </p:anim>
                                  </p:childTnLst>
                                </p:cTn>
                              </p:par>
                              <p:par>
                                <p:cTn id="28" presetID="35"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0"/>
                                        <p:tgtEl>
                                          <p:spTgt spid="31"/>
                                        </p:tgtEl>
                                      </p:cBhvr>
                                    </p:animEffect>
                                    <p:anim calcmode="lin" valueType="num">
                                      <p:cBhvr>
                                        <p:cTn id="31" dur="2000" fill="hold"/>
                                        <p:tgtEl>
                                          <p:spTgt spid="31"/>
                                        </p:tgtEl>
                                        <p:attrNameLst>
                                          <p:attrName>style.rotation</p:attrName>
                                        </p:attrNameLst>
                                      </p:cBhvr>
                                      <p:tavLst>
                                        <p:tav tm="0">
                                          <p:val>
                                            <p:fltVal val="720"/>
                                          </p:val>
                                        </p:tav>
                                        <p:tav tm="100000">
                                          <p:val>
                                            <p:fltVal val="0"/>
                                          </p:val>
                                        </p:tav>
                                      </p:tavLst>
                                    </p:anim>
                                    <p:anim calcmode="lin" valueType="num">
                                      <p:cBhvr>
                                        <p:cTn id="32" dur="2000" fill="hold"/>
                                        <p:tgtEl>
                                          <p:spTgt spid="31"/>
                                        </p:tgtEl>
                                        <p:attrNameLst>
                                          <p:attrName>ppt_h</p:attrName>
                                        </p:attrNameLst>
                                      </p:cBhvr>
                                      <p:tavLst>
                                        <p:tav tm="0">
                                          <p:val>
                                            <p:fltVal val="0"/>
                                          </p:val>
                                        </p:tav>
                                        <p:tav tm="100000">
                                          <p:val>
                                            <p:strVal val="#ppt_h"/>
                                          </p:val>
                                        </p:tav>
                                      </p:tavLst>
                                    </p:anim>
                                    <p:anim calcmode="lin" valueType="num">
                                      <p:cBhvr>
                                        <p:cTn id="33" dur="2000" fill="hold"/>
                                        <p:tgtEl>
                                          <p:spTgt spid="31"/>
                                        </p:tgtEl>
                                        <p:attrNameLst>
                                          <p:attrName>ppt_w</p:attrName>
                                        </p:attrNameLst>
                                      </p:cBhvr>
                                      <p:tavLst>
                                        <p:tav tm="0">
                                          <p:val>
                                            <p:fltVal val="0"/>
                                          </p:val>
                                        </p:tav>
                                        <p:tav tm="100000">
                                          <p:val>
                                            <p:strVal val="#ppt_w"/>
                                          </p:val>
                                        </p:tav>
                                      </p:tavLst>
                                    </p:anim>
                                  </p:childTnLst>
                                </p:cTn>
                              </p:par>
                              <p:par>
                                <p:cTn id="34" presetID="35"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2000"/>
                                        <p:tgtEl>
                                          <p:spTgt spid="26"/>
                                        </p:tgtEl>
                                      </p:cBhvr>
                                    </p:animEffect>
                                    <p:anim calcmode="lin" valueType="num">
                                      <p:cBhvr>
                                        <p:cTn id="37" dur="2000" fill="hold"/>
                                        <p:tgtEl>
                                          <p:spTgt spid="26"/>
                                        </p:tgtEl>
                                        <p:attrNameLst>
                                          <p:attrName>style.rotation</p:attrName>
                                        </p:attrNameLst>
                                      </p:cBhvr>
                                      <p:tavLst>
                                        <p:tav tm="0">
                                          <p:val>
                                            <p:fltVal val="720"/>
                                          </p:val>
                                        </p:tav>
                                        <p:tav tm="100000">
                                          <p:val>
                                            <p:fltVal val="0"/>
                                          </p:val>
                                        </p:tav>
                                      </p:tavLst>
                                    </p:anim>
                                    <p:anim calcmode="lin" valueType="num">
                                      <p:cBhvr>
                                        <p:cTn id="38" dur="2000" fill="hold"/>
                                        <p:tgtEl>
                                          <p:spTgt spid="26"/>
                                        </p:tgtEl>
                                        <p:attrNameLst>
                                          <p:attrName>ppt_h</p:attrName>
                                        </p:attrNameLst>
                                      </p:cBhvr>
                                      <p:tavLst>
                                        <p:tav tm="0">
                                          <p:val>
                                            <p:fltVal val="0"/>
                                          </p:val>
                                        </p:tav>
                                        <p:tav tm="100000">
                                          <p:val>
                                            <p:strVal val="#ppt_h"/>
                                          </p:val>
                                        </p:tav>
                                      </p:tavLst>
                                    </p:anim>
                                    <p:anim calcmode="lin" valueType="num">
                                      <p:cBhvr>
                                        <p:cTn id="39" dur="2000" fill="hold"/>
                                        <p:tgtEl>
                                          <p:spTgt spid="26"/>
                                        </p:tgtEl>
                                        <p:attrNameLst>
                                          <p:attrName>ppt_w</p:attrName>
                                        </p:attrNameLst>
                                      </p:cBhvr>
                                      <p:tavLst>
                                        <p:tav tm="0">
                                          <p:val>
                                            <p:fltVal val="0"/>
                                          </p:val>
                                        </p:tav>
                                        <p:tav tm="100000">
                                          <p:val>
                                            <p:strVal val="#ppt_w"/>
                                          </p:val>
                                        </p:tav>
                                      </p:tavLst>
                                    </p:anim>
                                  </p:childTnLst>
                                </p:cTn>
                              </p:par>
                              <p:par>
                                <p:cTn id="40" presetID="35"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2000"/>
                                        <p:tgtEl>
                                          <p:spTgt spid="25"/>
                                        </p:tgtEl>
                                      </p:cBhvr>
                                    </p:animEffect>
                                    <p:anim calcmode="lin" valueType="num">
                                      <p:cBhvr>
                                        <p:cTn id="43" dur="2000" fill="hold"/>
                                        <p:tgtEl>
                                          <p:spTgt spid="25"/>
                                        </p:tgtEl>
                                        <p:attrNameLst>
                                          <p:attrName>style.rotation</p:attrName>
                                        </p:attrNameLst>
                                      </p:cBhvr>
                                      <p:tavLst>
                                        <p:tav tm="0">
                                          <p:val>
                                            <p:fltVal val="720"/>
                                          </p:val>
                                        </p:tav>
                                        <p:tav tm="100000">
                                          <p:val>
                                            <p:fltVal val="0"/>
                                          </p:val>
                                        </p:tav>
                                      </p:tavLst>
                                    </p:anim>
                                    <p:anim calcmode="lin" valueType="num">
                                      <p:cBhvr>
                                        <p:cTn id="44" dur="2000" fill="hold"/>
                                        <p:tgtEl>
                                          <p:spTgt spid="25"/>
                                        </p:tgtEl>
                                        <p:attrNameLst>
                                          <p:attrName>ppt_h</p:attrName>
                                        </p:attrNameLst>
                                      </p:cBhvr>
                                      <p:tavLst>
                                        <p:tav tm="0">
                                          <p:val>
                                            <p:fltVal val="0"/>
                                          </p:val>
                                        </p:tav>
                                        <p:tav tm="100000">
                                          <p:val>
                                            <p:strVal val="#ppt_h"/>
                                          </p:val>
                                        </p:tav>
                                      </p:tavLst>
                                    </p:anim>
                                    <p:anim calcmode="lin" valueType="num">
                                      <p:cBhvr>
                                        <p:cTn id="45" dur="2000" fill="hold"/>
                                        <p:tgtEl>
                                          <p:spTgt spid="25"/>
                                        </p:tgtEl>
                                        <p:attrNameLst>
                                          <p:attrName>ppt_w</p:attrName>
                                        </p:attrNameLst>
                                      </p:cBhvr>
                                      <p:tavLst>
                                        <p:tav tm="0">
                                          <p:val>
                                            <p:fltVal val="0"/>
                                          </p:val>
                                        </p:tav>
                                        <p:tav tm="100000">
                                          <p:val>
                                            <p:strVal val="#ppt_w"/>
                                          </p:val>
                                        </p:tav>
                                      </p:tavLst>
                                    </p:anim>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grpId="1" nodeType="clickEffect">
                                  <p:stCondLst>
                                    <p:cond delay="0"/>
                                  </p:stCondLst>
                                  <p:childTnLst>
                                    <p:animMotion origin="layout" path="M 0 0 L 0.14166 -0.111 " pathEditMode="relative" ptsTypes="AA">
                                      <p:cBhvr>
                                        <p:cTn id="49" dur="2000" fill="hold"/>
                                        <p:tgtEl>
                                          <p:spTgt spid="25"/>
                                        </p:tgtEl>
                                        <p:attrNameLst>
                                          <p:attrName>ppt_x</p:attrName>
                                          <p:attrName>ppt_y</p:attrName>
                                        </p:attrNameLst>
                                      </p:cBhvr>
                                    </p:animMotion>
                                  </p:childTnLst>
                                </p:cTn>
                              </p:par>
                              <p:par>
                                <p:cTn id="50" presetID="0" presetClass="path" presetSubtype="0" accel="50000" decel="50000" fill="hold" grpId="1" nodeType="withEffect">
                                  <p:stCondLst>
                                    <p:cond delay="0"/>
                                  </p:stCondLst>
                                  <p:childTnLst>
                                    <p:animMotion origin="layout" path="M 0 0 L -0.13333 -0.0999 " pathEditMode="relative" ptsTypes="AA">
                                      <p:cBhvr>
                                        <p:cTn id="51" dur="2000" fill="hold"/>
                                        <p:tgtEl>
                                          <p:spTgt spid="26"/>
                                        </p:tgtEl>
                                        <p:attrNameLst>
                                          <p:attrName>ppt_x</p:attrName>
                                          <p:attrName>ppt_y</p:attrName>
                                        </p:attrNameLst>
                                      </p:cBhvr>
                                    </p:animMotion>
                                  </p:childTnLst>
                                </p:cTn>
                              </p:par>
                              <p:par>
                                <p:cTn id="52" presetID="0" presetClass="path" presetSubtype="0" accel="50000" decel="50000" fill="hold" grpId="1" nodeType="withEffect">
                                  <p:stCondLst>
                                    <p:cond delay="0"/>
                                  </p:stCondLst>
                                  <p:childTnLst>
                                    <p:animMotion origin="layout" path="M 0 0 L -0.08334 0.15541 " pathEditMode="relative" ptsTypes="AA">
                                      <p:cBhvr>
                                        <p:cTn id="53" dur="2000" fill="hold"/>
                                        <p:tgtEl>
                                          <p:spTgt spid="31"/>
                                        </p:tgtEl>
                                        <p:attrNameLst>
                                          <p:attrName>ppt_x</p:attrName>
                                          <p:attrName>ppt_y</p:attrName>
                                        </p:attrNameLst>
                                      </p:cBhvr>
                                    </p:animMotion>
                                  </p:childTnLst>
                                </p:cTn>
                              </p:par>
                              <p:par>
                                <p:cTn id="54" presetID="0" presetClass="path" presetSubtype="0" accel="50000" decel="50000" fill="hold" grpId="1" nodeType="withEffect">
                                  <p:stCondLst>
                                    <p:cond delay="0"/>
                                  </p:stCondLst>
                                  <p:childTnLst>
                                    <p:animMotion origin="layout" path="M 0 0 L 0.06666 0.16651 " pathEditMode="relative" ptsTypes="AA">
                                      <p:cBhvr>
                                        <p:cTn id="55" dur="2000" fill="hold"/>
                                        <p:tgtEl>
                                          <p:spTgt spid="24"/>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80">
                                          <p:stCondLst>
                                            <p:cond delay="0"/>
                                          </p:stCondLst>
                                        </p:cTn>
                                        <p:tgtEl>
                                          <p:spTgt spid="23"/>
                                        </p:tgtEl>
                                      </p:cBhvr>
                                    </p:animEffect>
                                    <p:anim calcmode="lin" valueType="num">
                                      <p:cBhvr>
                                        <p:cTn id="6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6" dur="26">
                                          <p:stCondLst>
                                            <p:cond delay="650"/>
                                          </p:stCondLst>
                                        </p:cTn>
                                        <p:tgtEl>
                                          <p:spTgt spid="23"/>
                                        </p:tgtEl>
                                      </p:cBhvr>
                                      <p:to x="100000" y="60000"/>
                                    </p:animScale>
                                    <p:animScale>
                                      <p:cBhvr>
                                        <p:cTn id="67" dur="166" decel="50000">
                                          <p:stCondLst>
                                            <p:cond delay="676"/>
                                          </p:stCondLst>
                                        </p:cTn>
                                        <p:tgtEl>
                                          <p:spTgt spid="23"/>
                                        </p:tgtEl>
                                      </p:cBhvr>
                                      <p:to x="100000" y="100000"/>
                                    </p:animScale>
                                    <p:animScale>
                                      <p:cBhvr>
                                        <p:cTn id="68" dur="26">
                                          <p:stCondLst>
                                            <p:cond delay="1312"/>
                                          </p:stCondLst>
                                        </p:cTn>
                                        <p:tgtEl>
                                          <p:spTgt spid="23"/>
                                        </p:tgtEl>
                                      </p:cBhvr>
                                      <p:to x="100000" y="80000"/>
                                    </p:animScale>
                                    <p:animScale>
                                      <p:cBhvr>
                                        <p:cTn id="69" dur="166" decel="50000">
                                          <p:stCondLst>
                                            <p:cond delay="1338"/>
                                          </p:stCondLst>
                                        </p:cTn>
                                        <p:tgtEl>
                                          <p:spTgt spid="23"/>
                                        </p:tgtEl>
                                      </p:cBhvr>
                                      <p:to x="100000" y="100000"/>
                                    </p:animScale>
                                    <p:animScale>
                                      <p:cBhvr>
                                        <p:cTn id="70" dur="26">
                                          <p:stCondLst>
                                            <p:cond delay="1642"/>
                                          </p:stCondLst>
                                        </p:cTn>
                                        <p:tgtEl>
                                          <p:spTgt spid="23"/>
                                        </p:tgtEl>
                                      </p:cBhvr>
                                      <p:to x="100000" y="90000"/>
                                    </p:animScale>
                                    <p:animScale>
                                      <p:cBhvr>
                                        <p:cTn id="71" dur="166" decel="50000">
                                          <p:stCondLst>
                                            <p:cond delay="1668"/>
                                          </p:stCondLst>
                                        </p:cTn>
                                        <p:tgtEl>
                                          <p:spTgt spid="23"/>
                                        </p:tgtEl>
                                      </p:cBhvr>
                                      <p:to x="100000" y="100000"/>
                                    </p:animScale>
                                    <p:animScale>
                                      <p:cBhvr>
                                        <p:cTn id="72" dur="26">
                                          <p:stCondLst>
                                            <p:cond delay="1808"/>
                                          </p:stCondLst>
                                        </p:cTn>
                                        <p:tgtEl>
                                          <p:spTgt spid="23"/>
                                        </p:tgtEl>
                                      </p:cBhvr>
                                      <p:to x="100000" y="95000"/>
                                    </p:animScale>
                                    <p:animScale>
                                      <p:cBhvr>
                                        <p:cTn id="73" dur="166" decel="50000">
                                          <p:stCondLst>
                                            <p:cond delay="1834"/>
                                          </p:stCondLst>
                                        </p:cTn>
                                        <p:tgtEl>
                                          <p:spTgt spid="23"/>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down)">
                                      <p:cBhvr>
                                        <p:cTn id="76" dur="580">
                                          <p:stCondLst>
                                            <p:cond delay="0"/>
                                          </p:stCondLst>
                                        </p:cTn>
                                        <p:tgtEl>
                                          <p:spTgt spid="60"/>
                                        </p:tgtEl>
                                      </p:cBhvr>
                                    </p:animEffect>
                                    <p:anim calcmode="lin" valueType="num">
                                      <p:cBhvr>
                                        <p:cTn id="77"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82" dur="26">
                                          <p:stCondLst>
                                            <p:cond delay="650"/>
                                          </p:stCondLst>
                                        </p:cTn>
                                        <p:tgtEl>
                                          <p:spTgt spid="60"/>
                                        </p:tgtEl>
                                      </p:cBhvr>
                                      <p:to x="100000" y="60000"/>
                                    </p:animScale>
                                    <p:animScale>
                                      <p:cBhvr>
                                        <p:cTn id="83" dur="166" decel="50000">
                                          <p:stCondLst>
                                            <p:cond delay="676"/>
                                          </p:stCondLst>
                                        </p:cTn>
                                        <p:tgtEl>
                                          <p:spTgt spid="60"/>
                                        </p:tgtEl>
                                      </p:cBhvr>
                                      <p:to x="100000" y="100000"/>
                                    </p:animScale>
                                    <p:animScale>
                                      <p:cBhvr>
                                        <p:cTn id="84" dur="26">
                                          <p:stCondLst>
                                            <p:cond delay="1312"/>
                                          </p:stCondLst>
                                        </p:cTn>
                                        <p:tgtEl>
                                          <p:spTgt spid="60"/>
                                        </p:tgtEl>
                                      </p:cBhvr>
                                      <p:to x="100000" y="80000"/>
                                    </p:animScale>
                                    <p:animScale>
                                      <p:cBhvr>
                                        <p:cTn id="85" dur="166" decel="50000">
                                          <p:stCondLst>
                                            <p:cond delay="1338"/>
                                          </p:stCondLst>
                                        </p:cTn>
                                        <p:tgtEl>
                                          <p:spTgt spid="60"/>
                                        </p:tgtEl>
                                      </p:cBhvr>
                                      <p:to x="100000" y="100000"/>
                                    </p:animScale>
                                    <p:animScale>
                                      <p:cBhvr>
                                        <p:cTn id="86" dur="26">
                                          <p:stCondLst>
                                            <p:cond delay="1642"/>
                                          </p:stCondLst>
                                        </p:cTn>
                                        <p:tgtEl>
                                          <p:spTgt spid="60"/>
                                        </p:tgtEl>
                                      </p:cBhvr>
                                      <p:to x="100000" y="90000"/>
                                    </p:animScale>
                                    <p:animScale>
                                      <p:cBhvr>
                                        <p:cTn id="87" dur="166" decel="50000">
                                          <p:stCondLst>
                                            <p:cond delay="1668"/>
                                          </p:stCondLst>
                                        </p:cTn>
                                        <p:tgtEl>
                                          <p:spTgt spid="60"/>
                                        </p:tgtEl>
                                      </p:cBhvr>
                                      <p:to x="100000" y="100000"/>
                                    </p:animScale>
                                    <p:animScale>
                                      <p:cBhvr>
                                        <p:cTn id="88" dur="26">
                                          <p:stCondLst>
                                            <p:cond delay="1808"/>
                                          </p:stCondLst>
                                        </p:cTn>
                                        <p:tgtEl>
                                          <p:spTgt spid="60"/>
                                        </p:tgtEl>
                                      </p:cBhvr>
                                      <p:to x="100000" y="95000"/>
                                    </p:animScale>
                                    <p:animScale>
                                      <p:cBhvr>
                                        <p:cTn id="89" dur="166" decel="50000">
                                          <p:stCondLst>
                                            <p:cond delay="1834"/>
                                          </p:stCondLst>
                                        </p:cTn>
                                        <p:tgtEl>
                                          <p:spTgt spid="60"/>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wipe(down)">
                                      <p:cBhvr>
                                        <p:cTn id="92" dur="580">
                                          <p:stCondLst>
                                            <p:cond delay="0"/>
                                          </p:stCondLst>
                                        </p:cTn>
                                        <p:tgtEl>
                                          <p:spTgt spid="51"/>
                                        </p:tgtEl>
                                      </p:cBhvr>
                                    </p:animEffect>
                                    <p:anim calcmode="lin" valueType="num">
                                      <p:cBhvr>
                                        <p:cTn id="93"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98" dur="26">
                                          <p:stCondLst>
                                            <p:cond delay="650"/>
                                          </p:stCondLst>
                                        </p:cTn>
                                        <p:tgtEl>
                                          <p:spTgt spid="51"/>
                                        </p:tgtEl>
                                      </p:cBhvr>
                                      <p:to x="100000" y="60000"/>
                                    </p:animScale>
                                    <p:animScale>
                                      <p:cBhvr>
                                        <p:cTn id="99" dur="166" decel="50000">
                                          <p:stCondLst>
                                            <p:cond delay="676"/>
                                          </p:stCondLst>
                                        </p:cTn>
                                        <p:tgtEl>
                                          <p:spTgt spid="51"/>
                                        </p:tgtEl>
                                      </p:cBhvr>
                                      <p:to x="100000" y="100000"/>
                                    </p:animScale>
                                    <p:animScale>
                                      <p:cBhvr>
                                        <p:cTn id="100" dur="26">
                                          <p:stCondLst>
                                            <p:cond delay="1312"/>
                                          </p:stCondLst>
                                        </p:cTn>
                                        <p:tgtEl>
                                          <p:spTgt spid="51"/>
                                        </p:tgtEl>
                                      </p:cBhvr>
                                      <p:to x="100000" y="80000"/>
                                    </p:animScale>
                                    <p:animScale>
                                      <p:cBhvr>
                                        <p:cTn id="101" dur="166" decel="50000">
                                          <p:stCondLst>
                                            <p:cond delay="1338"/>
                                          </p:stCondLst>
                                        </p:cTn>
                                        <p:tgtEl>
                                          <p:spTgt spid="51"/>
                                        </p:tgtEl>
                                      </p:cBhvr>
                                      <p:to x="100000" y="100000"/>
                                    </p:animScale>
                                    <p:animScale>
                                      <p:cBhvr>
                                        <p:cTn id="102" dur="26">
                                          <p:stCondLst>
                                            <p:cond delay="1642"/>
                                          </p:stCondLst>
                                        </p:cTn>
                                        <p:tgtEl>
                                          <p:spTgt spid="51"/>
                                        </p:tgtEl>
                                      </p:cBhvr>
                                      <p:to x="100000" y="90000"/>
                                    </p:animScale>
                                    <p:animScale>
                                      <p:cBhvr>
                                        <p:cTn id="103" dur="166" decel="50000">
                                          <p:stCondLst>
                                            <p:cond delay="1668"/>
                                          </p:stCondLst>
                                        </p:cTn>
                                        <p:tgtEl>
                                          <p:spTgt spid="51"/>
                                        </p:tgtEl>
                                      </p:cBhvr>
                                      <p:to x="100000" y="100000"/>
                                    </p:animScale>
                                    <p:animScale>
                                      <p:cBhvr>
                                        <p:cTn id="104" dur="26">
                                          <p:stCondLst>
                                            <p:cond delay="1808"/>
                                          </p:stCondLst>
                                        </p:cTn>
                                        <p:tgtEl>
                                          <p:spTgt spid="51"/>
                                        </p:tgtEl>
                                      </p:cBhvr>
                                      <p:to x="100000" y="95000"/>
                                    </p:animScale>
                                    <p:animScale>
                                      <p:cBhvr>
                                        <p:cTn id="105" dur="166" decel="50000">
                                          <p:stCondLst>
                                            <p:cond delay="1834"/>
                                          </p:stCondLst>
                                        </p:cTn>
                                        <p:tgtEl>
                                          <p:spTgt spid="51"/>
                                        </p:tgtEl>
                                      </p:cBhvr>
                                      <p:to x="100000" y="100000"/>
                                    </p:animScale>
                                  </p:childTnLst>
                                </p:cTn>
                              </p:par>
                              <p:par>
                                <p:cTn id="106" presetID="26" presetClass="entr" presetSubtype="0" fill="hold" grpId="0" nodeType="withEffect">
                                  <p:stCondLst>
                                    <p:cond delay="0"/>
                                  </p:stCondLst>
                                  <p:childTnLst>
                                    <p:set>
                                      <p:cBhvr>
                                        <p:cTn id="107" dur="1" fill="hold">
                                          <p:stCondLst>
                                            <p:cond delay="0"/>
                                          </p:stCondLst>
                                        </p:cTn>
                                        <p:tgtEl>
                                          <p:spTgt spid="59"/>
                                        </p:tgtEl>
                                        <p:attrNameLst>
                                          <p:attrName>style.visibility</p:attrName>
                                        </p:attrNameLst>
                                      </p:cBhvr>
                                      <p:to>
                                        <p:strVal val="visible"/>
                                      </p:to>
                                    </p:set>
                                    <p:animEffect transition="in" filter="wipe(down)">
                                      <p:cBhvr>
                                        <p:cTn id="108" dur="580">
                                          <p:stCondLst>
                                            <p:cond delay="0"/>
                                          </p:stCondLst>
                                        </p:cTn>
                                        <p:tgtEl>
                                          <p:spTgt spid="59"/>
                                        </p:tgtEl>
                                      </p:cBhvr>
                                    </p:animEffect>
                                    <p:anim calcmode="lin" valueType="num">
                                      <p:cBhvr>
                                        <p:cTn id="109"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14" dur="26">
                                          <p:stCondLst>
                                            <p:cond delay="650"/>
                                          </p:stCondLst>
                                        </p:cTn>
                                        <p:tgtEl>
                                          <p:spTgt spid="59"/>
                                        </p:tgtEl>
                                      </p:cBhvr>
                                      <p:to x="100000" y="60000"/>
                                    </p:animScale>
                                    <p:animScale>
                                      <p:cBhvr>
                                        <p:cTn id="115" dur="166" decel="50000">
                                          <p:stCondLst>
                                            <p:cond delay="676"/>
                                          </p:stCondLst>
                                        </p:cTn>
                                        <p:tgtEl>
                                          <p:spTgt spid="59"/>
                                        </p:tgtEl>
                                      </p:cBhvr>
                                      <p:to x="100000" y="100000"/>
                                    </p:animScale>
                                    <p:animScale>
                                      <p:cBhvr>
                                        <p:cTn id="116" dur="26">
                                          <p:stCondLst>
                                            <p:cond delay="1312"/>
                                          </p:stCondLst>
                                        </p:cTn>
                                        <p:tgtEl>
                                          <p:spTgt spid="59"/>
                                        </p:tgtEl>
                                      </p:cBhvr>
                                      <p:to x="100000" y="80000"/>
                                    </p:animScale>
                                    <p:animScale>
                                      <p:cBhvr>
                                        <p:cTn id="117" dur="166" decel="50000">
                                          <p:stCondLst>
                                            <p:cond delay="1338"/>
                                          </p:stCondLst>
                                        </p:cTn>
                                        <p:tgtEl>
                                          <p:spTgt spid="59"/>
                                        </p:tgtEl>
                                      </p:cBhvr>
                                      <p:to x="100000" y="100000"/>
                                    </p:animScale>
                                    <p:animScale>
                                      <p:cBhvr>
                                        <p:cTn id="118" dur="26">
                                          <p:stCondLst>
                                            <p:cond delay="1642"/>
                                          </p:stCondLst>
                                        </p:cTn>
                                        <p:tgtEl>
                                          <p:spTgt spid="59"/>
                                        </p:tgtEl>
                                      </p:cBhvr>
                                      <p:to x="100000" y="90000"/>
                                    </p:animScale>
                                    <p:animScale>
                                      <p:cBhvr>
                                        <p:cTn id="119" dur="166" decel="50000">
                                          <p:stCondLst>
                                            <p:cond delay="1668"/>
                                          </p:stCondLst>
                                        </p:cTn>
                                        <p:tgtEl>
                                          <p:spTgt spid="59"/>
                                        </p:tgtEl>
                                      </p:cBhvr>
                                      <p:to x="100000" y="100000"/>
                                    </p:animScale>
                                    <p:animScale>
                                      <p:cBhvr>
                                        <p:cTn id="120" dur="26">
                                          <p:stCondLst>
                                            <p:cond delay="1808"/>
                                          </p:stCondLst>
                                        </p:cTn>
                                        <p:tgtEl>
                                          <p:spTgt spid="59"/>
                                        </p:tgtEl>
                                      </p:cBhvr>
                                      <p:to x="100000" y="95000"/>
                                    </p:animScale>
                                    <p:animScale>
                                      <p:cBhvr>
                                        <p:cTn id="121" dur="166" decel="50000">
                                          <p:stCondLst>
                                            <p:cond delay="1834"/>
                                          </p:stCondLst>
                                        </p:cTn>
                                        <p:tgtEl>
                                          <p:spTgt spid="5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4" presetClass="entr" presetSubtype="0" fill="hold" grpId="0" nodeType="clickEffect">
                                  <p:stCondLst>
                                    <p:cond delay="0"/>
                                  </p:stCondLst>
                                  <p:childTnLst>
                                    <p:set>
                                      <p:cBhvr>
                                        <p:cTn id="125" dur="1" fill="hold">
                                          <p:stCondLst>
                                            <p:cond delay="0"/>
                                          </p:stCondLst>
                                        </p:cTn>
                                        <p:tgtEl>
                                          <p:spTgt spid="34"/>
                                        </p:tgtEl>
                                        <p:attrNameLst>
                                          <p:attrName>style.visibility</p:attrName>
                                        </p:attrNameLst>
                                      </p:cBhvr>
                                      <p:to>
                                        <p:strVal val="visible"/>
                                      </p:to>
                                    </p:set>
                                    <p:anim from="(-#ppt_w/2)" to="(#ppt_x)" calcmode="lin" valueType="num">
                                      <p:cBhvr>
                                        <p:cTn id="126" dur="600" fill="hold">
                                          <p:stCondLst>
                                            <p:cond delay="0"/>
                                          </p:stCondLst>
                                        </p:cTn>
                                        <p:tgtEl>
                                          <p:spTgt spid="34"/>
                                        </p:tgtEl>
                                        <p:attrNameLst>
                                          <p:attrName>ppt_x</p:attrName>
                                        </p:attrNameLst>
                                      </p:cBhvr>
                                    </p:anim>
                                    <p:anim from="0" to="-1.0" calcmode="lin" valueType="num">
                                      <p:cBhvr>
                                        <p:cTn id="127" dur="200" decel="50000" autoRev="1" fill="hold">
                                          <p:stCondLst>
                                            <p:cond delay="600"/>
                                          </p:stCondLst>
                                        </p:cTn>
                                        <p:tgtEl>
                                          <p:spTgt spid="34"/>
                                        </p:tgtEl>
                                        <p:attrNameLst>
                                          <p:attrName>xshear</p:attrName>
                                        </p:attrNameLst>
                                      </p:cBhvr>
                                    </p:anim>
                                    <p:animScale>
                                      <p:cBhvr>
                                        <p:cTn id="128" dur="200" decel="100000" autoRev="1" fill="hold">
                                          <p:stCondLst>
                                            <p:cond delay="600"/>
                                          </p:stCondLst>
                                        </p:cTn>
                                        <p:tgtEl>
                                          <p:spTgt spid="34"/>
                                        </p:tgtEl>
                                      </p:cBhvr>
                                      <p:from x="100000" y="100000"/>
                                      <p:to x="80000" y="100000"/>
                                    </p:animScale>
                                    <p:anim by="(#ppt_h/3+#ppt_w*0.1)" calcmode="lin" valueType="num">
                                      <p:cBhvr additive="sum">
                                        <p:cTn id="129" dur="200" decel="100000" autoRev="1" fill="hold">
                                          <p:stCondLst>
                                            <p:cond delay="600"/>
                                          </p:stCondLst>
                                        </p:cTn>
                                        <p:tgtEl>
                                          <p:spTgt spid="34"/>
                                        </p:tgtEl>
                                        <p:attrNameLst>
                                          <p:attrName>ppt_x</p:attrName>
                                        </p:attrNameLst>
                                      </p:cBhvr>
                                    </p:anim>
                                  </p:childTnLst>
                                </p:cTn>
                              </p:par>
                            </p:childTnLst>
                          </p:cTn>
                        </p:par>
                        <p:par>
                          <p:cTn id="130" fill="hold">
                            <p:stCondLst>
                              <p:cond delay="1000"/>
                            </p:stCondLst>
                            <p:childTnLst>
                              <p:par>
                                <p:cTn id="131" presetID="34" presetClass="entr" presetSubtype="0" fill="hold" grpId="0" nodeType="afterEffect">
                                  <p:stCondLst>
                                    <p:cond delay="0"/>
                                  </p:stCondLst>
                                  <p:childTnLst>
                                    <p:set>
                                      <p:cBhvr>
                                        <p:cTn id="132" dur="1" fill="hold">
                                          <p:stCondLst>
                                            <p:cond delay="0"/>
                                          </p:stCondLst>
                                        </p:cTn>
                                        <p:tgtEl>
                                          <p:spTgt spid="29"/>
                                        </p:tgtEl>
                                        <p:attrNameLst>
                                          <p:attrName>style.visibility</p:attrName>
                                        </p:attrNameLst>
                                      </p:cBhvr>
                                      <p:to>
                                        <p:strVal val="visible"/>
                                      </p:to>
                                    </p:set>
                                    <p:anim from="(-#ppt_w/2)" to="(#ppt_x)" calcmode="lin" valueType="num">
                                      <p:cBhvr>
                                        <p:cTn id="133" dur="600" fill="hold">
                                          <p:stCondLst>
                                            <p:cond delay="0"/>
                                          </p:stCondLst>
                                        </p:cTn>
                                        <p:tgtEl>
                                          <p:spTgt spid="29"/>
                                        </p:tgtEl>
                                        <p:attrNameLst>
                                          <p:attrName>ppt_x</p:attrName>
                                        </p:attrNameLst>
                                      </p:cBhvr>
                                    </p:anim>
                                    <p:anim from="0" to="-1.0" calcmode="lin" valueType="num">
                                      <p:cBhvr>
                                        <p:cTn id="134" dur="200" decel="50000" autoRev="1" fill="hold">
                                          <p:stCondLst>
                                            <p:cond delay="600"/>
                                          </p:stCondLst>
                                        </p:cTn>
                                        <p:tgtEl>
                                          <p:spTgt spid="29"/>
                                        </p:tgtEl>
                                        <p:attrNameLst>
                                          <p:attrName>xshear</p:attrName>
                                        </p:attrNameLst>
                                      </p:cBhvr>
                                    </p:anim>
                                    <p:animScale>
                                      <p:cBhvr>
                                        <p:cTn id="135" dur="200" decel="100000" autoRev="1" fill="hold">
                                          <p:stCondLst>
                                            <p:cond delay="600"/>
                                          </p:stCondLst>
                                        </p:cTn>
                                        <p:tgtEl>
                                          <p:spTgt spid="29"/>
                                        </p:tgtEl>
                                      </p:cBhvr>
                                      <p:from x="100000" y="100000"/>
                                      <p:to x="80000" y="100000"/>
                                    </p:animScale>
                                    <p:anim by="(#ppt_h/3+#ppt_w*0.1)" calcmode="lin" valueType="num">
                                      <p:cBhvr additive="sum">
                                        <p:cTn id="136" dur="200" decel="100000" autoRev="1" fill="hold">
                                          <p:stCondLst>
                                            <p:cond delay="600"/>
                                          </p:stCondLst>
                                        </p:cTn>
                                        <p:tgtEl>
                                          <p:spTgt spid="29"/>
                                        </p:tgtEl>
                                        <p:attrNameLst>
                                          <p:attrName>ppt_x</p:attrName>
                                        </p:attrNameLst>
                                      </p:cBhvr>
                                    </p:anim>
                                  </p:childTnLst>
                                </p:cTn>
                              </p:par>
                            </p:childTnLst>
                          </p:cTn>
                        </p:par>
                        <p:par>
                          <p:cTn id="137" fill="hold">
                            <p:stCondLst>
                              <p:cond delay="2000"/>
                            </p:stCondLst>
                            <p:childTnLst>
                              <p:par>
                                <p:cTn id="138" presetID="34" presetClass="entr" presetSubtype="0" fill="hold" grpId="0" nodeType="afterEffect">
                                  <p:stCondLst>
                                    <p:cond delay="0"/>
                                  </p:stCondLst>
                                  <p:childTnLst>
                                    <p:set>
                                      <p:cBhvr>
                                        <p:cTn id="139" dur="1" fill="hold">
                                          <p:stCondLst>
                                            <p:cond delay="0"/>
                                          </p:stCondLst>
                                        </p:cTn>
                                        <p:tgtEl>
                                          <p:spTgt spid="27"/>
                                        </p:tgtEl>
                                        <p:attrNameLst>
                                          <p:attrName>style.visibility</p:attrName>
                                        </p:attrNameLst>
                                      </p:cBhvr>
                                      <p:to>
                                        <p:strVal val="visible"/>
                                      </p:to>
                                    </p:set>
                                    <p:anim from="(-#ppt_w/2)" to="(#ppt_x)" calcmode="lin" valueType="num">
                                      <p:cBhvr>
                                        <p:cTn id="140" dur="600" fill="hold">
                                          <p:stCondLst>
                                            <p:cond delay="0"/>
                                          </p:stCondLst>
                                        </p:cTn>
                                        <p:tgtEl>
                                          <p:spTgt spid="27"/>
                                        </p:tgtEl>
                                        <p:attrNameLst>
                                          <p:attrName>ppt_x</p:attrName>
                                        </p:attrNameLst>
                                      </p:cBhvr>
                                    </p:anim>
                                    <p:anim from="0" to="-1.0" calcmode="lin" valueType="num">
                                      <p:cBhvr>
                                        <p:cTn id="141" dur="200" decel="50000" autoRev="1" fill="hold">
                                          <p:stCondLst>
                                            <p:cond delay="600"/>
                                          </p:stCondLst>
                                        </p:cTn>
                                        <p:tgtEl>
                                          <p:spTgt spid="27"/>
                                        </p:tgtEl>
                                        <p:attrNameLst>
                                          <p:attrName>xshear</p:attrName>
                                        </p:attrNameLst>
                                      </p:cBhvr>
                                    </p:anim>
                                    <p:animScale>
                                      <p:cBhvr>
                                        <p:cTn id="142" dur="200" decel="100000" autoRev="1" fill="hold">
                                          <p:stCondLst>
                                            <p:cond delay="600"/>
                                          </p:stCondLst>
                                        </p:cTn>
                                        <p:tgtEl>
                                          <p:spTgt spid="27"/>
                                        </p:tgtEl>
                                      </p:cBhvr>
                                      <p:from x="100000" y="100000"/>
                                      <p:to x="80000" y="100000"/>
                                    </p:animScale>
                                    <p:anim by="(#ppt_h/3+#ppt_w*0.1)" calcmode="lin" valueType="num">
                                      <p:cBhvr additive="sum">
                                        <p:cTn id="143" dur="200" decel="100000" autoRev="1" fill="hold">
                                          <p:stCondLst>
                                            <p:cond delay="600"/>
                                          </p:stCondLst>
                                        </p:cTn>
                                        <p:tgtEl>
                                          <p:spTgt spid="27"/>
                                        </p:tgtEl>
                                        <p:attrNameLst>
                                          <p:attrName>ppt_x</p:attrName>
                                        </p:attrNameLst>
                                      </p:cBhvr>
                                    </p:anim>
                                  </p:childTnLst>
                                </p:cTn>
                              </p:par>
                            </p:childTnLst>
                          </p:cTn>
                        </p:par>
                        <p:par>
                          <p:cTn id="144" fill="hold">
                            <p:stCondLst>
                              <p:cond delay="3000"/>
                            </p:stCondLst>
                            <p:childTnLst>
                              <p:par>
                                <p:cTn id="145" presetID="34" presetClass="entr" presetSubtype="0" fill="hold" grpId="0" nodeType="afterEffect">
                                  <p:stCondLst>
                                    <p:cond delay="0"/>
                                  </p:stCondLst>
                                  <p:childTnLst>
                                    <p:set>
                                      <p:cBhvr>
                                        <p:cTn id="146" dur="1" fill="hold">
                                          <p:stCondLst>
                                            <p:cond delay="0"/>
                                          </p:stCondLst>
                                        </p:cTn>
                                        <p:tgtEl>
                                          <p:spTgt spid="28"/>
                                        </p:tgtEl>
                                        <p:attrNameLst>
                                          <p:attrName>style.visibility</p:attrName>
                                        </p:attrNameLst>
                                      </p:cBhvr>
                                      <p:to>
                                        <p:strVal val="visible"/>
                                      </p:to>
                                    </p:set>
                                    <p:anim from="(-#ppt_w/2)" to="(#ppt_x)" calcmode="lin" valueType="num">
                                      <p:cBhvr>
                                        <p:cTn id="147" dur="600" fill="hold">
                                          <p:stCondLst>
                                            <p:cond delay="0"/>
                                          </p:stCondLst>
                                        </p:cTn>
                                        <p:tgtEl>
                                          <p:spTgt spid="28"/>
                                        </p:tgtEl>
                                        <p:attrNameLst>
                                          <p:attrName>ppt_x</p:attrName>
                                        </p:attrNameLst>
                                      </p:cBhvr>
                                    </p:anim>
                                    <p:anim from="0" to="-1.0" calcmode="lin" valueType="num">
                                      <p:cBhvr>
                                        <p:cTn id="148" dur="200" decel="50000" autoRev="1" fill="hold">
                                          <p:stCondLst>
                                            <p:cond delay="600"/>
                                          </p:stCondLst>
                                        </p:cTn>
                                        <p:tgtEl>
                                          <p:spTgt spid="28"/>
                                        </p:tgtEl>
                                        <p:attrNameLst>
                                          <p:attrName>xshear</p:attrName>
                                        </p:attrNameLst>
                                      </p:cBhvr>
                                    </p:anim>
                                    <p:animScale>
                                      <p:cBhvr>
                                        <p:cTn id="149" dur="200" decel="100000" autoRev="1" fill="hold">
                                          <p:stCondLst>
                                            <p:cond delay="600"/>
                                          </p:stCondLst>
                                        </p:cTn>
                                        <p:tgtEl>
                                          <p:spTgt spid="28"/>
                                        </p:tgtEl>
                                      </p:cBhvr>
                                      <p:from x="100000" y="100000"/>
                                      <p:to x="80000" y="100000"/>
                                    </p:animScale>
                                    <p:anim by="(#ppt_h/3+#ppt_w*0.1)" calcmode="lin" valueType="num">
                                      <p:cBhvr additive="sum">
                                        <p:cTn id="150" dur="200" decel="100000" autoRev="1" fill="hold">
                                          <p:stCondLst>
                                            <p:cond delay="600"/>
                                          </p:stCondLst>
                                        </p:cTn>
                                        <p:tgtEl>
                                          <p:spTgt spid="28"/>
                                        </p:tgtEl>
                                        <p:attrNameLst>
                                          <p:attrName>ppt_x</p:attrName>
                                        </p:attrNameLst>
                                      </p:cBhvr>
                                    </p:anim>
                                  </p:childTnLst>
                                </p:cTn>
                              </p:par>
                            </p:childTnLst>
                          </p:cTn>
                        </p:par>
                        <p:par>
                          <p:cTn id="151" fill="hold">
                            <p:stCondLst>
                              <p:cond delay="4000"/>
                            </p:stCondLst>
                            <p:childTnLst>
                              <p:par>
                                <p:cTn id="152" presetID="48" presetClass="entr" presetSubtype="0" accel="50000" fill="hold" grpId="0" nodeType="afterEffect">
                                  <p:stCondLst>
                                    <p:cond delay="0"/>
                                  </p:stCondLst>
                                  <p:childTnLst>
                                    <p:set>
                                      <p:cBhvr>
                                        <p:cTn id="153" dur="1" fill="hold">
                                          <p:stCondLst>
                                            <p:cond delay="0"/>
                                          </p:stCondLst>
                                        </p:cTn>
                                        <p:tgtEl>
                                          <p:spTgt spid="35"/>
                                        </p:tgtEl>
                                        <p:attrNameLst>
                                          <p:attrName>style.visibility</p:attrName>
                                        </p:attrNameLst>
                                      </p:cBhvr>
                                      <p:to>
                                        <p:strVal val="visible"/>
                                      </p:to>
                                    </p:set>
                                    <p:anim calcmode="lin" valueType="num">
                                      <p:cBhvr>
                                        <p:cTn id="154" dur="1000" fill="hold"/>
                                        <p:tgtEl>
                                          <p:spTgt spid="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5" dur="1000" fill="hold"/>
                                        <p:tgtEl>
                                          <p:spTgt spid="35"/>
                                        </p:tgtEl>
                                        <p:attrNameLst>
                                          <p:attrName>ppt_x</p:attrName>
                                        </p:attrNameLst>
                                      </p:cBhvr>
                                      <p:tavLst>
                                        <p:tav tm="0">
                                          <p:val>
                                            <p:fltVal val="-1"/>
                                          </p:val>
                                        </p:tav>
                                        <p:tav tm="50000">
                                          <p:val>
                                            <p:fltVal val="0.95"/>
                                          </p:val>
                                        </p:tav>
                                        <p:tav tm="100000">
                                          <p:val>
                                            <p:strVal val="#ppt_x"/>
                                          </p:val>
                                        </p:tav>
                                      </p:tavLst>
                                    </p:anim>
                                    <p:anim calcmode="lin" valueType="num">
                                      <p:cBhvr>
                                        <p:cTn id="156" dur="1000" fill="hold"/>
                                        <p:tgtEl>
                                          <p:spTgt spid="35"/>
                                        </p:tgtEl>
                                        <p:attrNameLst>
                                          <p:attrName>ppt_y</p:attrName>
                                        </p:attrNameLst>
                                      </p:cBhvr>
                                      <p:tavLst>
                                        <p:tav tm="0">
                                          <p:val>
                                            <p:strVal val="#ppt_y"/>
                                          </p:val>
                                        </p:tav>
                                        <p:tav tm="100000">
                                          <p:val>
                                            <p:strVal val="#ppt_y"/>
                                          </p:val>
                                        </p:tav>
                                      </p:tavLst>
                                    </p:anim>
                                    <p:animEffect transition="in" filter="fade">
                                      <p:cBhvr>
                                        <p:cTn id="157" dur="1000"/>
                                        <p:tgtEl>
                                          <p:spTgt spid="35"/>
                                        </p:tgtEl>
                                      </p:cBhvr>
                                    </p:animEffect>
                                  </p:childTnLst>
                                </p:cTn>
                              </p:par>
                              <p:par>
                                <p:cTn id="158" presetID="48" presetClass="entr" presetSubtype="0" accel="50000" fill="hold" grpId="0" nodeType="withEffect">
                                  <p:stCondLst>
                                    <p:cond delay="0"/>
                                  </p:stCondLst>
                                  <p:childTnLst>
                                    <p:set>
                                      <p:cBhvr>
                                        <p:cTn id="159" dur="1" fill="hold">
                                          <p:stCondLst>
                                            <p:cond delay="0"/>
                                          </p:stCondLst>
                                        </p:cTn>
                                        <p:tgtEl>
                                          <p:spTgt spid="30"/>
                                        </p:tgtEl>
                                        <p:attrNameLst>
                                          <p:attrName>style.visibility</p:attrName>
                                        </p:attrNameLst>
                                      </p:cBhvr>
                                      <p:to>
                                        <p:strVal val="visible"/>
                                      </p:to>
                                    </p:set>
                                    <p:anim calcmode="lin" valueType="num">
                                      <p:cBhvr>
                                        <p:cTn id="160" dur="1000" fill="hold"/>
                                        <p:tgtEl>
                                          <p:spTgt spid="3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1" dur="1000" fill="hold"/>
                                        <p:tgtEl>
                                          <p:spTgt spid="30"/>
                                        </p:tgtEl>
                                        <p:attrNameLst>
                                          <p:attrName>ppt_x</p:attrName>
                                        </p:attrNameLst>
                                      </p:cBhvr>
                                      <p:tavLst>
                                        <p:tav tm="0">
                                          <p:val>
                                            <p:fltVal val="-1"/>
                                          </p:val>
                                        </p:tav>
                                        <p:tav tm="50000">
                                          <p:val>
                                            <p:fltVal val="0.95"/>
                                          </p:val>
                                        </p:tav>
                                        <p:tav tm="100000">
                                          <p:val>
                                            <p:strVal val="#ppt_x"/>
                                          </p:val>
                                        </p:tav>
                                      </p:tavLst>
                                    </p:anim>
                                    <p:anim calcmode="lin" valueType="num">
                                      <p:cBhvr>
                                        <p:cTn id="162" dur="1000" fill="hold"/>
                                        <p:tgtEl>
                                          <p:spTgt spid="30"/>
                                        </p:tgtEl>
                                        <p:attrNameLst>
                                          <p:attrName>ppt_y</p:attrName>
                                        </p:attrNameLst>
                                      </p:cBhvr>
                                      <p:tavLst>
                                        <p:tav tm="0">
                                          <p:val>
                                            <p:strVal val="#ppt_y"/>
                                          </p:val>
                                        </p:tav>
                                        <p:tav tm="100000">
                                          <p:val>
                                            <p:strVal val="#ppt_y"/>
                                          </p:val>
                                        </p:tav>
                                      </p:tavLst>
                                    </p:anim>
                                    <p:animEffect transition="in" filter="fade">
                                      <p:cBhvr>
                                        <p:cTn id="163" dur="1000"/>
                                        <p:tgtEl>
                                          <p:spTgt spid="30"/>
                                        </p:tgtEl>
                                      </p:cBhvr>
                                    </p:animEffect>
                                  </p:childTnLst>
                                </p:cTn>
                              </p:par>
                              <p:par>
                                <p:cTn id="164" presetID="48" presetClass="entr" presetSubtype="0" accel="50000" fill="hold" grpId="0" nodeType="withEffect">
                                  <p:stCondLst>
                                    <p:cond delay="0"/>
                                  </p:stCondLst>
                                  <p:childTnLst>
                                    <p:set>
                                      <p:cBhvr>
                                        <p:cTn id="165" dur="1" fill="hold">
                                          <p:stCondLst>
                                            <p:cond delay="0"/>
                                          </p:stCondLst>
                                        </p:cTn>
                                        <p:tgtEl>
                                          <p:spTgt spid="36"/>
                                        </p:tgtEl>
                                        <p:attrNameLst>
                                          <p:attrName>style.visibility</p:attrName>
                                        </p:attrNameLst>
                                      </p:cBhvr>
                                      <p:to>
                                        <p:strVal val="visible"/>
                                      </p:to>
                                    </p:set>
                                    <p:anim calcmode="lin" valueType="num">
                                      <p:cBhvr>
                                        <p:cTn id="166" dur="1000" fill="hold"/>
                                        <p:tgtEl>
                                          <p:spTgt spid="3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7" dur="1000" fill="hold"/>
                                        <p:tgtEl>
                                          <p:spTgt spid="36"/>
                                        </p:tgtEl>
                                        <p:attrNameLst>
                                          <p:attrName>ppt_x</p:attrName>
                                        </p:attrNameLst>
                                      </p:cBhvr>
                                      <p:tavLst>
                                        <p:tav tm="0">
                                          <p:val>
                                            <p:fltVal val="-1"/>
                                          </p:val>
                                        </p:tav>
                                        <p:tav tm="50000">
                                          <p:val>
                                            <p:fltVal val="0.95"/>
                                          </p:val>
                                        </p:tav>
                                        <p:tav tm="100000">
                                          <p:val>
                                            <p:strVal val="#ppt_x"/>
                                          </p:val>
                                        </p:tav>
                                      </p:tavLst>
                                    </p:anim>
                                    <p:anim calcmode="lin" valueType="num">
                                      <p:cBhvr>
                                        <p:cTn id="168" dur="1000" fill="hold"/>
                                        <p:tgtEl>
                                          <p:spTgt spid="36"/>
                                        </p:tgtEl>
                                        <p:attrNameLst>
                                          <p:attrName>ppt_y</p:attrName>
                                        </p:attrNameLst>
                                      </p:cBhvr>
                                      <p:tavLst>
                                        <p:tav tm="0">
                                          <p:val>
                                            <p:strVal val="#ppt_y"/>
                                          </p:val>
                                        </p:tav>
                                        <p:tav tm="100000">
                                          <p:val>
                                            <p:strVal val="#ppt_y"/>
                                          </p:val>
                                        </p:tav>
                                      </p:tavLst>
                                    </p:anim>
                                    <p:animEffect transition="in" filter="fade">
                                      <p:cBhvr>
                                        <p:cTn id="169" dur="1000"/>
                                        <p:tgtEl>
                                          <p:spTgt spid="36"/>
                                        </p:tgtEl>
                                      </p:cBhvr>
                                    </p:animEffect>
                                  </p:childTnLst>
                                </p:cTn>
                              </p:par>
                              <p:par>
                                <p:cTn id="170" presetID="48" presetClass="entr" presetSubtype="0" accel="50000" fill="hold" grpId="0" nodeType="withEffect">
                                  <p:stCondLst>
                                    <p:cond delay="0"/>
                                  </p:stCondLst>
                                  <p:childTnLst>
                                    <p:set>
                                      <p:cBhvr>
                                        <p:cTn id="171" dur="1" fill="hold">
                                          <p:stCondLst>
                                            <p:cond delay="0"/>
                                          </p:stCondLst>
                                        </p:cTn>
                                        <p:tgtEl>
                                          <p:spTgt spid="33"/>
                                        </p:tgtEl>
                                        <p:attrNameLst>
                                          <p:attrName>style.visibility</p:attrName>
                                        </p:attrNameLst>
                                      </p:cBhvr>
                                      <p:to>
                                        <p:strVal val="visible"/>
                                      </p:to>
                                    </p:set>
                                    <p:anim calcmode="lin" valueType="num">
                                      <p:cBhvr>
                                        <p:cTn id="172" dur="1000" fill="hold"/>
                                        <p:tgtEl>
                                          <p:spTgt spid="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3" dur="1000" fill="hold"/>
                                        <p:tgtEl>
                                          <p:spTgt spid="33"/>
                                        </p:tgtEl>
                                        <p:attrNameLst>
                                          <p:attrName>ppt_x</p:attrName>
                                        </p:attrNameLst>
                                      </p:cBhvr>
                                      <p:tavLst>
                                        <p:tav tm="0">
                                          <p:val>
                                            <p:fltVal val="-1"/>
                                          </p:val>
                                        </p:tav>
                                        <p:tav tm="50000">
                                          <p:val>
                                            <p:fltVal val="0.95"/>
                                          </p:val>
                                        </p:tav>
                                        <p:tav tm="100000">
                                          <p:val>
                                            <p:strVal val="#ppt_x"/>
                                          </p:val>
                                        </p:tav>
                                      </p:tavLst>
                                    </p:anim>
                                    <p:anim calcmode="lin" valueType="num">
                                      <p:cBhvr>
                                        <p:cTn id="174" dur="1000" fill="hold"/>
                                        <p:tgtEl>
                                          <p:spTgt spid="33"/>
                                        </p:tgtEl>
                                        <p:attrNameLst>
                                          <p:attrName>ppt_y</p:attrName>
                                        </p:attrNameLst>
                                      </p:cBhvr>
                                      <p:tavLst>
                                        <p:tav tm="0">
                                          <p:val>
                                            <p:strVal val="#ppt_y"/>
                                          </p:val>
                                        </p:tav>
                                        <p:tav tm="100000">
                                          <p:val>
                                            <p:strVal val="#ppt_y"/>
                                          </p:val>
                                        </p:tav>
                                      </p:tavLst>
                                    </p:anim>
                                    <p:animEffect transition="in" filter="fade">
                                      <p:cBhvr>
                                        <p:cTn id="175" dur="1000"/>
                                        <p:tgtEl>
                                          <p:spTgt spid="33"/>
                                        </p:tgtEl>
                                      </p:cBhvr>
                                    </p:animEffect>
                                  </p:childTnLst>
                                </p:cTn>
                              </p:par>
                            </p:childTnLst>
                          </p:cTn>
                        </p:par>
                        <p:par>
                          <p:cTn id="176" fill="hold">
                            <p:stCondLst>
                              <p:cond delay="5000"/>
                            </p:stCondLst>
                            <p:childTnLst>
                              <p:par>
                                <p:cTn id="177" presetID="32" presetClass="emph" presetSubtype="0" fill="hold" grpId="1" nodeType="afterEffect">
                                  <p:stCondLst>
                                    <p:cond delay="0"/>
                                  </p:stCondLst>
                                  <p:childTnLst>
                                    <p:animClr clrSpc="rgb" dir="cw">
                                      <p:cBhvr override="childStyle">
                                        <p:cTn id="178" dur="100" fill="hold"/>
                                        <p:tgtEl>
                                          <p:spTgt spid="35"/>
                                        </p:tgtEl>
                                        <p:attrNameLst>
                                          <p:attrName>style.color</p:attrName>
                                        </p:attrNameLst>
                                      </p:cBhvr>
                                      <p:to>
                                        <a:schemeClr val="accent2"/>
                                      </p:to>
                                    </p:animClr>
                                    <p:animClr clrSpc="rgb" dir="cw">
                                      <p:cBhvr>
                                        <p:cTn id="179" dur="100" fill="hold"/>
                                        <p:tgtEl>
                                          <p:spTgt spid="35"/>
                                        </p:tgtEl>
                                        <p:attrNameLst>
                                          <p:attrName>fillcolor</p:attrName>
                                        </p:attrNameLst>
                                      </p:cBhvr>
                                      <p:to>
                                        <a:schemeClr val="accent2"/>
                                      </p:to>
                                    </p:animClr>
                                    <p:set>
                                      <p:cBhvr>
                                        <p:cTn id="180" dur="100" fill="hold"/>
                                        <p:tgtEl>
                                          <p:spTgt spid="35"/>
                                        </p:tgtEl>
                                        <p:attrNameLst>
                                          <p:attrName>fill.type</p:attrName>
                                        </p:attrNameLst>
                                      </p:cBhvr>
                                      <p:to>
                                        <p:strVal val="solid"/>
                                      </p:to>
                                    </p:set>
                                    <p:set>
                                      <p:cBhvr>
                                        <p:cTn id="181" dur="100" fill="hold"/>
                                        <p:tgtEl>
                                          <p:spTgt spid="35"/>
                                        </p:tgtEl>
                                        <p:attrNameLst>
                                          <p:attrName>fill.on</p:attrName>
                                        </p:attrNameLst>
                                      </p:cBhvr>
                                      <p:to>
                                        <p:strVal val="true"/>
                                      </p:to>
                                    </p:set>
                                    <p:animRot by="120000">
                                      <p:cBhvr>
                                        <p:cTn id="182" dur="100" fill="hold">
                                          <p:stCondLst>
                                            <p:cond delay="0"/>
                                          </p:stCondLst>
                                        </p:cTn>
                                        <p:tgtEl>
                                          <p:spTgt spid="35"/>
                                        </p:tgtEl>
                                        <p:attrNameLst>
                                          <p:attrName>r</p:attrName>
                                        </p:attrNameLst>
                                      </p:cBhvr>
                                    </p:animRot>
                                    <p:animRot by="-240000">
                                      <p:cBhvr>
                                        <p:cTn id="183" dur="200" fill="hold">
                                          <p:stCondLst>
                                            <p:cond delay="200"/>
                                          </p:stCondLst>
                                        </p:cTn>
                                        <p:tgtEl>
                                          <p:spTgt spid="35"/>
                                        </p:tgtEl>
                                        <p:attrNameLst>
                                          <p:attrName>r</p:attrName>
                                        </p:attrNameLst>
                                      </p:cBhvr>
                                    </p:animRot>
                                    <p:animRot by="240000">
                                      <p:cBhvr>
                                        <p:cTn id="184" dur="200" fill="hold">
                                          <p:stCondLst>
                                            <p:cond delay="400"/>
                                          </p:stCondLst>
                                        </p:cTn>
                                        <p:tgtEl>
                                          <p:spTgt spid="35"/>
                                        </p:tgtEl>
                                        <p:attrNameLst>
                                          <p:attrName>r</p:attrName>
                                        </p:attrNameLst>
                                      </p:cBhvr>
                                    </p:animRot>
                                    <p:animRot by="-240000">
                                      <p:cBhvr>
                                        <p:cTn id="185" dur="200" fill="hold">
                                          <p:stCondLst>
                                            <p:cond delay="600"/>
                                          </p:stCondLst>
                                        </p:cTn>
                                        <p:tgtEl>
                                          <p:spTgt spid="35"/>
                                        </p:tgtEl>
                                        <p:attrNameLst>
                                          <p:attrName>r</p:attrName>
                                        </p:attrNameLst>
                                      </p:cBhvr>
                                    </p:animRot>
                                    <p:animRot by="120000">
                                      <p:cBhvr>
                                        <p:cTn id="186" dur="200" fill="hold">
                                          <p:stCondLst>
                                            <p:cond delay="800"/>
                                          </p:stCondLst>
                                        </p:cTn>
                                        <p:tgtEl>
                                          <p:spTgt spid="35"/>
                                        </p:tgtEl>
                                        <p:attrNameLst>
                                          <p:attrName>r</p:attrName>
                                        </p:attrNameLst>
                                      </p:cBhvr>
                                    </p:animRot>
                                  </p:childTnLst>
                                </p:cTn>
                              </p:par>
                              <p:par>
                                <p:cTn id="187" presetID="32" presetClass="emph" presetSubtype="0" fill="hold" grpId="1" nodeType="withEffect">
                                  <p:stCondLst>
                                    <p:cond delay="0"/>
                                  </p:stCondLst>
                                  <p:childTnLst>
                                    <p:animClr clrSpc="rgb" dir="cw">
                                      <p:cBhvr override="childStyle">
                                        <p:cTn id="188" dur="100" fill="hold"/>
                                        <p:tgtEl>
                                          <p:spTgt spid="30"/>
                                        </p:tgtEl>
                                        <p:attrNameLst>
                                          <p:attrName>style.color</p:attrName>
                                        </p:attrNameLst>
                                      </p:cBhvr>
                                      <p:to>
                                        <a:schemeClr val="accent2"/>
                                      </p:to>
                                    </p:animClr>
                                    <p:animClr clrSpc="rgb" dir="cw">
                                      <p:cBhvr>
                                        <p:cTn id="189" dur="100" fill="hold"/>
                                        <p:tgtEl>
                                          <p:spTgt spid="30"/>
                                        </p:tgtEl>
                                        <p:attrNameLst>
                                          <p:attrName>fillcolor</p:attrName>
                                        </p:attrNameLst>
                                      </p:cBhvr>
                                      <p:to>
                                        <a:schemeClr val="accent2"/>
                                      </p:to>
                                    </p:animClr>
                                    <p:set>
                                      <p:cBhvr>
                                        <p:cTn id="190" dur="100" fill="hold"/>
                                        <p:tgtEl>
                                          <p:spTgt spid="30"/>
                                        </p:tgtEl>
                                        <p:attrNameLst>
                                          <p:attrName>fill.type</p:attrName>
                                        </p:attrNameLst>
                                      </p:cBhvr>
                                      <p:to>
                                        <p:strVal val="solid"/>
                                      </p:to>
                                    </p:set>
                                    <p:set>
                                      <p:cBhvr>
                                        <p:cTn id="191" dur="100" fill="hold"/>
                                        <p:tgtEl>
                                          <p:spTgt spid="30"/>
                                        </p:tgtEl>
                                        <p:attrNameLst>
                                          <p:attrName>fill.on</p:attrName>
                                        </p:attrNameLst>
                                      </p:cBhvr>
                                      <p:to>
                                        <p:strVal val="true"/>
                                      </p:to>
                                    </p:set>
                                    <p:animRot by="120000">
                                      <p:cBhvr>
                                        <p:cTn id="192" dur="100" fill="hold">
                                          <p:stCondLst>
                                            <p:cond delay="0"/>
                                          </p:stCondLst>
                                        </p:cTn>
                                        <p:tgtEl>
                                          <p:spTgt spid="30"/>
                                        </p:tgtEl>
                                        <p:attrNameLst>
                                          <p:attrName>r</p:attrName>
                                        </p:attrNameLst>
                                      </p:cBhvr>
                                    </p:animRot>
                                    <p:animRot by="-240000">
                                      <p:cBhvr>
                                        <p:cTn id="193" dur="200" fill="hold">
                                          <p:stCondLst>
                                            <p:cond delay="200"/>
                                          </p:stCondLst>
                                        </p:cTn>
                                        <p:tgtEl>
                                          <p:spTgt spid="30"/>
                                        </p:tgtEl>
                                        <p:attrNameLst>
                                          <p:attrName>r</p:attrName>
                                        </p:attrNameLst>
                                      </p:cBhvr>
                                    </p:animRot>
                                    <p:animRot by="240000">
                                      <p:cBhvr>
                                        <p:cTn id="194" dur="200" fill="hold">
                                          <p:stCondLst>
                                            <p:cond delay="400"/>
                                          </p:stCondLst>
                                        </p:cTn>
                                        <p:tgtEl>
                                          <p:spTgt spid="30"/>
                                        </p:tgtEl>
                                        <p:attrNameLst>
                                          <p:attrName>r</p:attrName>
                                        </p:attrNameLst>
                                      </p:cBhvr>
                                    </p:animRot>
                                    <p:animRot by="-240000">
                                      <p:cBhvr>
                                        <p:cTn id="195" dur="200" fill="hold">
                                          <p:stCondLst>
                                            <p:cond delay="600"/>
                                          </p:stCondLst>
                                        </p:cTn>
                                        <p:tgtEl>
                                          <p:spTgt spid="30"/>
                                        </p:tgtEl>
                                        <p:attrNameLst>
                                          <p:attrName>r</p:attrName>
                                        </p:attrNameLst>
                                      </p:cBhvr>
                                    </p:animRot>
                                    <p:animRot by="120000">
                                      <p:cBhvr>
                                        <p:cTn id="196" dur="200" fill="hold">
                                          <p:stCondLst>
                                            <p:cond delay="800"/>
                                          </p:stCondLst>
                                        </p:cTn>
                                        <p:tgtEl>
                                          <p:spTgt spid="30"/>
                                        </p:tgtEl>
                                        <p:attrNameLst>
                                          <p:attrName>r</p:attrName>
                                        </p:attrNameLst>
                                      </p:cBhvr>
                                    </p:animRot>
                                  </p:childTnLst>
                                </p:cTn>
                              </p:par>
                              <p:par>
                                <p:cTn id="197" presetID="32" presetClass="emph" presetSubtype="0" fill="hold" grpId="1" nodeType="withEffect">
                                  <p:stCondLst>
                                    <p:cond delay="0"/>
                                  </p:stCondLst>
                                  <p:childTnLst>
                                    <p:animClr clrSpc="rgb" dir="cw">
                                      <p:cBhvr override="childStyle">
                                        <p:cTn id="198" dur="100" fill="hold"/>
                                        <p:tgtEl>
                                          <p:spTgt spid="36"/>
                                        </p:tgtEl>
                                        <p:attrNameLst>
                                          <p:attrName>style.color</p:attrName>
                                        </p:attrNameLst>
                                      </p:cBhvr>
                                      <p:to>
                                        <a:schemeClr val="accent2"/>
                                      </p:to>
                                    </p:animClr>
                                    <p:animClr clrSpc="rgb" dir="cw">
                                      <p:cBhvr>
                                        <p:cTn id="199" dur="100" fill="hold"/>
                                        <p:tgtEl>
                                          <p:spTgt spid="36"/>
                                        </p:tgtEl>
                                        <p:attrNameLst>
                                          <p:attrName>fillcolor</p:attrName>
                                        </p:attrNameLst>
                                      </p:cBhvr>
                                      <p:to>
                                        <a:schemeClr val="accent2"/>
                                      </p:to>
                                    </p:animClr>
                                    <p:set>
                                      <p:cBhvr>
                                        <p:cTn id="200" dur="100" fill="hold"/>
                                        <p:tgtEl>
                                          <p:spTgt spid="36"/>
                                        </p:tgtEl>
                                        <p:attrNameLst>
                                          <p:attrName>fill.type</p:attrName>
                                        </p:attrNameLst>
                                      </p:cBhvr>
                                      <p:to>
                                        <p:strVal val="solid"/>
                                      </p:to>
                                    </p:set>
                                    <p:set>
                                      <p:cBhvr>
                                        <p:cTn id="201" dur="100" fill="hold"/>
                                        <p:tgtEl>
                                          <p:spTgt spid="36"/>
                                        </p:tgtEl>
                                        <p:attrNameLst>
                                          <p:attrName>fill.on</p:attrName>
                                        </p:attrNameLst>
                                      </p:cBhvr>
                                      <p:to>
                                        <p:strVal val="true"/>
                                      </p:to>
                                    </p:set>
                                    <p:animRot by="120000">
                                      <p:cBhvr>
                                        <p:cTn id="202" dur="100" fill="hold">
                                          <p:stCondLst>
                                            <p:cond delay="0"/>
                                          </p:stCondLst>
                                        </p:cTn>
                                        <p:tgtEl>
                                          <p:spTgt spid="36"/>
                                        </p:tgtEl>
                                        <p:attrNameLst>
                                          <p:attrName>r</p:attrName>
                                        </p:attrNameLst>
                                      </p:cBhvr>
                                    </p:animRot>
                                    <p:animRot by="-240000">
                                      <p:cBhvr>
                                        <p:cTn id="203" dur="200" fill="hold">
                                          <p:stCondLst>
                                            <p:cond delay="200"/>
                                          </p:stCondLst>
                                        </p:cTn>
                                        <p:tgtEl>
                                          <p:spTgt spid="36"/>
                                        </p:tgtEl>
                                        <p:attrNameLst>
                                          <p:attrName>r</p:attrName>
                                        </p:attrNameLst>
                                      </p:cBhvr>
                                    </p:animRot>
                                    <p:animRot by="240000">
                                      <p:cBhvr>
                                        <p:cTn id="204" dur="200" fill="hold">
                                          <p:stCondLst>
                                            <p:cond delay="400"/>
                                          </p:stCondLst>
                                        </p:cTn>
                                        <p:tgtEl>
                                          <p:spTgt spid="36"/>
                                        </p:tgtEl>
                                        <p:attrNameLst>
                                          <p:attrName>r</p:attrName>
                                        </p:attrNameLst>
                                      </p:cBhvr>
                                    </p:animRot>
                                    <p:animRot by="-240000">
                                      <p:cBhvr>
                                        <p:cTn id="205" dur="200" fill="hold">
                                          <p:stCondLst>
                                            <p:cond delay="600"/>
                                          </p:stCondLst>
                                        </p:cTn>
                                        <p:tgtEl>
                                          <p:spTgt spid="36"/>
                                        </p:tgtEl>
                                        <p:attrNameLst>
                                          <p:attrName>r</p:attrName>
                                        </p:attrNameLst>
                                      </p:cBhvr>
                                    </p:animRot>
                                    <p:animRot by="120000">
                                      <p:cBhvr>
                                        <p:cTn id="206" dur="200" fill="hold">
                                          <p:stCondLst>
                                            <p:cond delay="800"/>
                                          </p:stCondLst>
                                        </p:cTn>
                                        <p:tgtEl>
                                          <p:spTgt spid="36"/>
                                        </p:tgtEl>
                                        <p:attrNameLst>
                                          <p:attrName>r</p:attrName>
                                        </p:attrNameLst>
                                      </p:cBhvr>
                                    </p:animRot>
                                  </p:childTnLst>
                                </p:cTn>
                              </p:par>
                              <p:par>
                                <p:cTn id="207" presetID="32" presetClass="emph" presetSubtype="0" fill="hold" grpId="1" nodeType="withEffect">
                                  <p:stCondLst>
                                    <p:cond delay="0"/>
                                  </p:stCondLst>
                                  <p:childTnLst>
                                    <p:animClr clrSpc="rgb" dir="cw">
                                      <p:cBhvr override="childStyle">
                                        <p:cTn id="208" dur="100" fill="hold"/>
                                        <p:tgtEl>
                                          <p:spTgt spid="33"/>
                                        </p:tgtEl>
                                        <p:attrNameLst>
                                          <p:attrName>style.color</p:attrName>
                                        </p:attrNameLst>
                                      </p:cBhvr>
                                      <p:to>
                                        <a:schemeClr val="accent2"/>
                                      </p:to>
                                    </p:animClr>
                                    <p:animClr clrSpc="rgb" dir="cw">
                                      <p:cBhvr>
                                        <p:cTn id="209" dur="100" fill="hold"/>
                                        <p:tgtEl>
                                          <p:spTgt spid="33"/>
                                        </p:tgtEl>
                                        <p:attrNameLst>
                                          <p:attrName>fillcolor</p:attrName>
                                        </p:attrNameLst>
                                      </p:cBhvr>
                                      <p:to>
                                        <a:schemeClr val="accent2"/>
                                      </p:to>
                                    </p:animClr>
                                    <p:set>
                                      <p:cBhvr>
                                        <p:cTn id="210" dur="100" fill="hold"/>
                                        <p:tgtEl>
                                          <p:spTgt spid="33"/>
                                        </p:tgtEl>
                                        <p:attrNameLst>
                                          <p:attrName>fill.type</p:attrName>
                                        </p:attrNameLst>
                                      </p:cBhvr>
                                      <p:to>
                                        <p:strVal val="solid"/>
                                      </p:to>
                                    </p:set>
                                    <p:set>
                                      <p:cBhvr>
                                        <p:cTn id="211" dur="100" fill="hold"/>
                                        <p:tgtEl>
                                          <p:spTgt spid="33"/>
                                        </p:tgtEl>
                                        <p:attrNameLst>
                                          <p:attrName>fill.on</p:attrName>
                                        </p:attrNameLst>
                                      </p:cBhvr>
                                      <p:to>
                                        <p:strVal val="true"/>
                                      </p:to>
                                    </p:set>
                                    <p:animRot by="120000">
                                      <p:cBhvr>
                                        <p:cTn id="212" dur="100" fill="hold">
                                          <p:stCondLst>
                                            <p:cond delay="0"/>
                                          </p:stCondLst>
                                        </p:cTn>
                                        <p:tgtEl>
                                          <p:spTgt spid="33"/>
                                        </p:tgtEl>
                                        <p:attrNameLst>
                                          <p:attrName>r</p:attrName>
                                        </p:attrNameLst>
                                      </p:cBhvr>
                                    </p:animRot>
                                    <p:animRot by="-240000">
                                      <p:cBhvr>
                                        <p:cTn id="213" dur="200" fill="hold">
                                          <p:stCondLst>
                                            <p:cond delay="200"/>
                                          </p:stCondLst>
                                        </p:cTn>
                                        <p:tgtEl>
                                          <p:spTgt spid="33"/>
                                        </p:tgtEl>
                                        <p:attrNameLst>
                                          <p:attrName>r</p:attrName>
                                        </p:attrNameLst>
                                      </p:cBhvr>
                                    </p:animRot>
                                    <p:animRot by="240000">
                                      <p:cBhvr>
                                        <p:cTn id="214" dur="200" fill="hold">
                                          <p:stCondLst>
                                            <p:cond delay="400"/>
                                          </p:stCondLst>
                                        </p:cTn>
                                        <p:tgtEl>
                                          <p:spTgt spid="33"/>
                                        </p:tgtEl>
                                        <p:attrNameLst>
                                          <p:attrName>r</p:attrName>
                                        </p:attrNameLst>
                                      </p:cBhvr>
                                    </p:animRot>
                                    <p:animRot by="-240000">
                                      <p:cBhvr>
                                        <p:cTn id="215" dur="200" fill="hold">
                                          <p:stCondLst>
                                            <p:cond delay="600"/>
                                          </p:stCondLst>
                                        </p:cTn>
                                        <p:tgtEl>
                                          <p:spTgt spid="33"/>
                                        </p:tgtEl>
                                        <p:attrNameLst>
                                          <p:attrName>r</p:attrName>
                                        </p:attrNameLst>
                                      </p:cBhvr>
                                    </p:animRot>
                                    <p:animRot by="120000">
                                      <p:cBhvr>
                                        <p:cTn id="216" dur="200" fill="hold">
                                          <p:stCondLst>
                                            <p:cond delay="800"/>
                                          </p:stCondLst>
                                        </p:cTn>
                                        <p:tgtEl>
                                          <p:spTgt spid="33"/>
                                        </p:tgtEl>
                                        <p:attrNameLst>
                                          <p:attrName>r</p:attrName>
                                        </p:attrNameLst>
                                      </p:cBhvr>
                                    </p:animRot>
                                  </p:childTnLst>
                                </p:cTn>
                              </p:par>
                            </p:childTnLst>
                          </p:cTn>
                        </p:par>
                      </p:childTnLst>
                    </p:cTn>
                  </p:par>
                  <p:par>
                    <p:cTn id="217" fill="hold">
                      <p:stCondLst>
                        <p:cond delay="indefinite"/>
                      </p:stCondLst>
                      <p:childTnLst>
                        <p:par>
                          <p:cTn id="218" fill="hold">
                            <p:stCondLst>
                              <p:cond delay="0"/>
                            </p:stCondLst>
                            <p:childTnLst>
                              <p:par>
                                <p:cTn id="219" presetID="51" presetClass="entr" presetSubtype="0" fill="hold" grpId="0" nodeType="clickEffect">
                                  <p:stCondLst>
                                    <p:cond delay="0"/>
                                  </p:stCondLst>
                                  <p:childTnLst>
                                    <p:set>
                                      <p:cBhvr>
                                        <p:cTn id="220" dur="1" fill="hold">
                                          <p:stCondLst>
                                            <p:cond delay="0"/>
                                          </p:stCondLst>
                                        </p:cTn>
                                        <p:tgtEl>
                                          <p:spTgt spid="58"/>
                                        </p:tgtEl>
                                        <p:attrNameLst>
                                          <p:attrName>style.visibility</p:attrName>
                                        </p:attrNameLst>
                                      </p:cBhvr>
                                      <p:to>
                                        <p:strVal val="visible"/>
                                      </p:to>
                                    </p:set>
                                    <p:animEffect transition="in" filter="fade">
                                      <p:cBhvr>
                                        <p:cTn id="221" dur="770" decel="100000"/>
                                        <p:tgtEl>
                                          <p:spTgt spid="58"/>
                                        </p:tgtEl>
                                      </p:cBhvr>
                                    </p:animEffect>
                                    <p:animScale>
                                      <p:cBhvr>
                                        <p:cTn id="222" dur="770" decel="100000"/>
                                        <p:tgtEl>
                                          <p:spTgt spid="58"/>
                                        </p:tgtEl>
                                      </p:cBhvr>
                                      <p:from x="10000" y="10000"/>
                                      <p:to x="200000" y="450000"/>
                                    </p:animScale>
                                    <p:animScale>
                                      <p:cBhvr>
                                        <p:cTn id="223" dur="1230" accel="100000" fill="hold">
                                          <p:stCondLst>
                                            <p:cond delay="770"/>
                                          </p:stCondLst>
                                        </p:cTn>
                                        <p:tgtEl>
                                          <p:spTgt spid="58"/>
                                        </p:tgtEl>
                                      </p:cBhvr>
                                      <p:from x="200000" y="450000"/>
                                      <p:to x="100000" y="100000"/>
                                    </p:animScale>
                                    <p:set>
                                      <p:cBhvr>
                                        <p:cTn id="224" dur="770" fill="hold"/>
                                        <p:tgtEl>
                                          <p:spTgt spid="58"/>
                                        </p:tgtEl>
                                        <p:attrNameLst>
                                          <p:attrName>ppt_x</p:attrName>
                                        </p:attrNameLst>
                                      </p:cBhvr>
                                      <p:to>
                                        <p:strVal val="(0.5)"/>
                                      </p:to>
                                    </p:set>
                                    <p:anim from="(0.5)" to="(#ppt_x)" calcmode="lin" valueType="num">
                                      <p:cBhvr>
                                        <p:cTn id="225" dur="1230" accel="100000" fill="hold">
                                          <p:stCondLst>
                                            <p:cond delay="770"/>
                                          </p:stCondLst>
                                        </p:cTn>
                                        <p:tgtEl>
                                          <p:spTgt spid="58"/>
                                        </p:tgtEl>
                                        <p:attrNameLst>
                                          <p:attrName>ppt_x</p:attrName>
                                        </p:attrNameLst>
                                      </p:cBhvr>
                                    </p:anim>
                                    <p:set>
                                      <p:cBhvr>
                                        <p:cTn id="226" dur="770" fill="hold"/>
                                        <p:tgtEl>
                                          <p:spTgt spid="58"/>
                                        </p:tgtEl>
                                        <p:attrNameLst>
                                          <p:attrName>ppt_y</p:attrName>
                                        </p:attrNameLst>
                                      </p:cBhvr>
                                      <p:to>
                                        <p:strVal val="(#ppt_y+0.4)"/>
                                      </p:to>
                                    </p:set>
                                    <p:anim from="(#ppt_y+0.4)" to="(#ppt_y)" calcmode="lin" valueType="num">
                                      <p:cBhvr>
                                        <p:cTn id="227" dur="1230" accel="100000" fill="hold">
                                          <p:stCondLst>
                                            <p:cond delay="770"/>
                                          </p:stCondLst>
                                        </p:cTn>
                                        <p:tgtEl>
                                          <p:spTgt spid="58"/>
                                        </p:tgtEl>
                                        <p:attrNameLst>
                                          <p:attrName>ppt_y</p:attrName>
                                        </p:attrNameLst>
                                      </p:cBhvr>
                                    </p:anim>
                                  </p:childTnLst>
                                </p:cTn>
                              </p:par>
                            </p:childTnLst>
                          </p:cTn>
                        </p:par>
                      </p:childTnLst>
                    </p:cTn>
                  </p:par>
                  <p:par>
                    <p:cTn id="228" fill="hold">
                      <p:stCondLst>
                        <p:cond delay="indefinite"/>
                      </p:stCondLst>
                      <p:childTnLst>
                        <p:par>
                          <p:cTn id="229" fill="hold">
                            <p:stCondLst>
                              <p:cond delay="0"/>
                            </p:stCondLst>
                            <p:childTnLst>
                              <p:par>
                                <p:cTn id="230" presetID="51" presetClass="entr" presetSubtype="0" fill="hold" grpId="0" nodeType="clickEffect">
                                  <p:stCondLst>
                                    <p:cond delay="0"/>
                                  </p:stCondLst>
                                  <p:childTnLst>
                                    <p:set>
                                      <p:cBhvr>
                                        <p:cTn id="231" dur="1" fill="hold">
                                          <p:stCondLst>
                                            <p:cond delay="0"/>
                                          </p:stCondLst>
                                        </p:cTn>
                                        <p:tgtEl>
                                          <p:spTgt spid="42"/>
                                        </p:tgtEl>
                                        <p:attrNameLst>
                                          <p:attrName>style.visibility</p:attrName>
                                        </p:attrNameLst>
                                      </p:cBhvr>
                                      <p:to>
                                        <p:strVal val="visible"/>
                                      </p:to>
                                    </p:set>
                                    <p:animEffect transition="in" filter="fade">
                                      <p:cBhvr>
                                        <p:cTn id="232" dur="770" decel="100000"/>
                                        <p:tgtEl>
                                          <p:spTgt spid="42"/>
                                        </p:tgtEl>
                                      </p:cBhvr>
                                    </p:animEffect>
                                    <p:animScale>
                                      <p:cBhvr>
                                        <p:cTn id="233" dur="770" decel="100000"/>
                                        <p:tgtEl>
                                          <p:spTgt spid="42"/>
                                        </p:tgtEl>
                                      </p:cBhvr>
                                      <p:from x="10000" y="10000"/>
                                      <p:to x="200000" y="450000"/>
                                    </p:animScale>
                                    <p:animScale>
                                      <p:cBhvr>
                                        <p:cTn id="234" dur="1230" accel="100000" fill="hold">
                                          <p:stCondLst>
                                            <p:cond delay="770"/>
                                          </p:stCondLst>
                                        </p:cTn>
                                        <p:tgtEl>
                                          <p:spTgt spid="42"/>
                                        </p:tgtEl>
                                      </p:cBhvr>
                                      <p:from x="200000" y="450000"/>
                                      <p:to x="100000" y="100000"/>
                                    </p:animScale>
                                    <p:set>
                                      <p:cBhvr>
                                        <p:cTn id="235" dur="770" fill="hold"/>
                                        <p:tgtEl>
                                          <p:spTgt spid="42"/>
                                        </p:tgtEl>
                                        <p:attrNameLst>
                                          <p:attrName>ppt_x</p:attrName>
                                        </p:attrNameLst>
                                      </p:cBhvr>
                                      <p:to>
                                        <p:strVal val="(0.5)"/>
                                      </p:to>
                                    </p:set>
                                    <p:anim from="(0.5)" to="(#ppt_x)" calcmode="lin" valueType="num">
                                      <p:cBhvr>
                                        <p:cTn id="236" dur="1230" accel="100000" fill="hold">
                                          <p:stCondLst>
                                            <p:cond delay="770"/>
                                          </p:stCondLst>
                                        </p:cTn>
                                        <p:tgtEl>
                                          <p:spTgt spid="42"/>
                                        </p:tgtEl>
                                        <p:attrNameLst>
                                          <p:attrName>ppt_x</p:attrName>
                                        </p:attrNameLst>
                                      </p:cBhvr>
                                    </p:anim>
                                    <p:set>
                                      <p:cBhvr>
                                        <p:cTn id="237" dur="770" fill="hold"/>
                                        <p:tgtEl>
                                          <p:spTgt spid="42"/>
                                        </p:tgtEl>
                                        <p:attrNameLst>
                                          <p:attrName>ppt_y</p:attrName>
                                        </p:attrNameLst>
                                      </p:cBhvr>
                                      <p:to>
                                        <p:strVal val="(#ppt_y+0.4)"/>
                                      </p:to>
                                    </p:set>
                                    <p:anim from="(#ppt_y+0.4)" to="(#ppt_y)" calcmode="lin" valueType="num">
                                      <p:cBhvr>
                                        <p:cTn id="238" dur="1230" accel="100000" fill="hold">
                                          <p:stCondLst>
                                            <p:cond delay="770"/>
                                          </p:stCondLst>
                                        </p:cTn>
                                        <p:tgtEl>
                                          <p:spTgt spid="42"/>
                                        </p:tgtEl>
                                        <p:attrNameLst>
                                          <p:attrName>ppt_y</p:attrName>
                                        </p:attrNameLst>
                                      </p:cBhvr>
                                    </p:anim>
                                  </p:childTnLst>
                                </p:cTn>
                              </p:par>
                              <p:par>
                                <p:cTn id="239" presetID="51" presetClass="entr" presetSubtype="0" fill="hold" grpId="0" nodeType="withEffect">
                                  <p:stCondLst>
                                    <p:cond delay="0"/>
                                  </p:stCondLst>
                                  <p:childTnLst>
                                    <p:set>
                                      <p:cBhvr>
                                        <p:cTn id="240" dur="1" fill="hold">
                                          <p:stCondLst>
                                            <p:cond delay="0"/>
                                          </p:stCondLst>
                                        </p:cTn>
                                        <p:tgtEl>
                                          <p:spTgt spid="37"/>
                                        </p:tgtEl>
                                        <p:attrNameLst>
                                          <p:attrName>style.visibility</p:attrName>
                                        </p:attrNameLst>
                                      </p:cBhvr>
                                      <p:to>
                                        <p:strVal val="visible"/>
                                      </p:to>
                                    </p:set>
                                    <p:animEffect transition="in" filter="fade">
                                      <p:cBhvr>
                                        <p:cTn id="241" dur="770" decel="100000"/>
                                        <p:tgtEl>
                                          <p:spTgt spid="37"/>
                                        </p:tgtEl>
                                      </p:cBhvr>
                                    </p:animEffect>
                                    <p:animScale>
                                      <p:cBhvr>
                                        <p:cTn id="242" dur="770" decel="100000"/>
                                        <p:tgtEl>
                                          <p:spTgt spid="37"/>
                                        </p:tgtEl>
                                      </p:cBhvr>
                                      <p:from x="10000" y="10000"/>
                                      <p:to x="200000" y="450000"/>
                                    </p:animScale>
                                    <p:animScale>
                                      <p:cBhvr>
                                        <p:cTn id="243" dur="1230" accel="100000" fill="hold">
                                          <p:stCondLst>
                                            <p:cond delay="770"/>
                                          </p:stCondLst>
                                        </p:cTn>
                                        <p:tgtEl>
                                          <p:spTgt spid="37"/>
                                        </p:tgtEl>
                                      </p:cBhvr>
                                      <p:from x="200000" y="450000"/>
                                      <p:to x="100000" y="100000"/>
                                    </p:animScale>
                                    <p:set>
                                      <p:cBhvr>
                                        <p:cTn id="244" dur="770" fill="hold"/>
                                        <p:tgtEl>
                                          <p:spTgt spid="37"/>
                                        </p:tgtEl>
                                        <p:attrNameLst>
                                          <p:attrName>ppt_x</p:attrName>
                                        </p:attrNameLst>
                                      </p:cBhvr>
                                      <p:to>
                                        <p:strVal val="(0.5)"/>
                                      </p:to>
                                    </p:set>
                                    <p:anim from="(0.5)" to="(#ppt_x)" calcmode="lin" valueType="num">
                                      <p:cBhvr>
                                        <p:cTn id="245" dur="1230" accel="100000" fill="hold">
                                          <p:stCondLst>
                                            <p:cond delay="770"/>
                                          </p:stCondLst>
                                        </p:cTn>
                                        <p:tgtEl>
                                          <p:spTgt spid="37"/>
                                        </p:tgtEl>
                                        <p:attrNameLst>
                                          <p:attrName>ppt_x</p:attrName>
                                        </p:attrNameLst>
                                      </p:cBhvr>
                                    </p:anim>
                                    <p:set>
                                      <p:cBhvr>
                                        <p:cTn id="246" dur="770" fill="hold"/>
                                        <p:tgtEl>
                                          <p:spTgt spid="37"/>
                                        </p:tgtEl>
                                        <p:attrNameLst>
                                          <p:attrName>ppt_y</p:attrName>
                                        </p:attrNameLst>
                                      </p:cBhvr>
                                      <p:to>
                                        <p:strVal val="(#ppt_y+0.4)"/>
                                      </p:to>
                                    </p:set>
                                    <p:anim from="(#ppt_y+0.4)" to="(#ppt_y)" calcmode="lin" valueType="num">
                                      <p:cBhvr>
                                        <p:cTn id="247" dur="1230" accel="100000" fill="hold">
                                          <p:stCondLst>
                                            <p:cond delay="770"/>
                                          </p:stCondLst>
                                        </p:cTn>
                                        <p:tgtEl>
                                          <p:spTgt spid="37"/>
                                        </p:tgtEl>
                                        <p:attrNameLst>
                                          <p:attrName>ppt_y</p:attrName>
                                        </p:attrNameLst>
                                      </p:cBhvr>
                                    </p:anim>
                                  </p:childTnLst>
                                </p:cTn>
                              </p:par>
                            </p:childTnLst>
                          </p:cTn>
                        </p:par>
                        <p:par>
                          <p:cTn id="248" fill="hold">
                            <p:stCondLst>
                              <p:cond delay="2000"/>
                            </p:stCondLst>
                            <p:childTnLst>
                              <p:par>
                                <p:cTn id="249" presetID="2" presetClass="entr" presetSubtype="4" fill="hold" grpId="0" nodeType="afterEffect">
                                  <p:stCondLst>
                                    <p:cond delay="0"/>
                                  </p:stCondLst>
                                  <p:childTnLst>
                                    <p:set>
                                      <p:cBhvr>
                                        <p:cTn id="250" dur="1" fill="hold">
                                          <p:stCondLst>
                                            <p:cond delay="0"/>
                                          </p:stCondLst>
                                        </p:cTn>
                                        <p:tgtEl>
                                          <p:spTgt spid="46"/>
                                        </p:tgtEl>
                                        <p:attrNameLst>
                                          <p:attrName>style.visibility</p:attrName>
                                        </p:attrNameLst>
                                      </p:cBhvr>
                                      <p:to>
                                        <p:strVal val="visible"/>
                                      </p:to>
                                    </p:set>
                                    <p:anim calcmode="lin" valueType="num">
                                      <p:cBhvr additive="base">
                                        <p:cTn id="251" dur="500" fill="hold"/>
                                        <p:tgtEl>
                                          <p:spTgt spid="46"/>
                                        </p:tgtEl>
                                        <p:attrNameLst>
                                          <p:attrName>ppt_x</p:attrName>
                                        </p:attrNameLst>
                                      </p:cBhvr>
                                      <p:tavLst>
                                        <p:tav tm="0">
                                          <p:val>
                                            <p:strVal val="#ppt_x"/>
                                          </p:val>
                                        </p:tav>
                                        <p:tav tm="100000">
                                          <p:val>
                                            <p:strVal val="#ppt_x"/>
                                          </p:val>
                                        </p:tav>
                                      </p:tavLst>
                                    </p:anim>
                                    <p:anim calcmode="lin" valueType="num">
                                      <p:cBhvr additive="base">
                                        <p:cTn id="252" dur="500" fill="hold"/>
                                        <p:tgtEl>
                                          <p:spTgt spid="46"/>
                                        </p:tgtEl>
                                        <p:attrNameLst>
                                          <p:attrName>ppt_y</p:attrName>
                                        </p:attrNameLst>
                                      </p:cBhvr>
                                      <p:tavLst>
                                        <p:tav tm="0">
                                          <p:val>
                                            <p:strVal val="1+#ppt_h/2"/>
                                          </p:val>
                                        </p:tav>
                                        <p:tav tm="100000">
                                          <p:val>
                                            <p:strVal val="#ppt_y"/>
                                          </p:val>
                                        </p:tav>
                                      </p:tavLst>
                                    </p:anim>
                                  </p:childTnLst>
                                </p:cTn>
                              </p:par>
                              <p:par>
                                <p:cTn id="253" presetID="2" presetClass="entr" presetSubtype="4" fill="hold" grpId="0" nodeType="withEffect">
                                  <p:stCondLst>
                                    <p:cond delay="0"/>
                                  </p:stCondLst>
                                  <p:childTnLst>
                                    <p:set>
                                      <p:cBhvr>
                                        <p:cTn id="254" dur="1" fill="hold">
                                          <p:stCondLst>
                                            <p:cond delay="0"/>
                                          </p:stCondLst>
                                        </p:cTn>
                                        <p:tgtEl>
                                          <p:spTgt spid="43"/>
                                        </p:tgtEl>
                                        <p:attrNameLst>
                                          <p:attrName>style.visibility</p:attrName>
                                        </p:attrNameLst>
                                      </p:cBhvr>
                                      <p:to>
                                        <p:strVal val="visible"/>
                                      </p:to>
                                    </p:set>
                                    <p:anim calcmode="lin" valueType="num">
                                      <p:cBhvr additive="base">
                                        <p:cTn id="255" dur="500" fill="hold"/>
                                        <p:tgtEl>
                                          <p:spTgt spid="43"/>
                                        </p:tgtEl>
                                        <p:attrNameLst>
                                          <p:attrName>ppt_x</p:attrName>
                                        </p:attrNameLst>
                                      </p:cBhvr>
                                      <p:tavLst>
                                        <p:tav tm="0">
                                          <p:val>
                                            <p:strVal val="#ppt_x"/>
                                          </p:val>
                                        </p:tav>
                                        <p:tav tm="100000">
                                          <p:val>
                                            <p:strVal val="#ppt_x"/>
                                          </p:val>
                                        </p:tav>
                                      </p:tavLst>
                                    </p:anim>
                                    <p:anim calcmode="lin" valueType="num">
                                      <p:cBhvr additive="base">
                                        <p:cTn id="256" dur="500" fill="hold"/>
                                        <p:tgtEl>
                                          <p:spTgt spid="43"/>
                                        </p:tgtEl>
                                        <p:attrNameLst>
                                          <p:attrName>ppt_y</p:attrName>
                                        </p:attrNameLst>
                                      </p:cBhvr>
                                      <p:tavLst>
                                        <p:tav tm="0">
                                          <p:val>
                                            <p:strVal val="1+#ppt_h/2"/>
                                          </p:val>
                                        </p:tav>
                                        <p:tav tm="100000">
                                          <p:val>
                                            <p:strVal val="#ppt_y"/>
                                          </p:val>
                                        </p:tav>
                                      </p:tavLst>
                                    </p:anim>
                                  </p:childTnLst>
                                </p:cTn>
                              </p:par>
                            </p:childTnLst>
                          </p:cTn>
                        </p:par>
                        <p:par>
                          <p:cTn id="257" fill="hold">
                            <p:stCondLst>
                              <p:cond delay="2500"/>
                            </p:stCondLst>
                            <p:childTnLst>
                              <p:par>
                                <p:cTn id="258" presetID="32" presetClass="emph" presetSubtype="0" fill="hold" grpId="1" nodeType="afterEffect">
                                  <p:stCondLst>
                                    <p:cond delay="0"/>
                                  </p:stCondLst>
                                  <p:childTnLst>
                                    <p:animClr clrSpc="rgb" dir="cw">
                                      <p:cBhvr override="childStyle">
                                        <p:cTn id="259" dur="100" fill="hold"/>
                                        <p:tgtEl>
                                          <p:spTgt spid="46"/>
                                        </p:tgtEl>
                                        <p:attrNameLst>
                                          <p:attrName>style.color</p:attrName>
                                        </p:attrNameLst>
                                      </p:cBhvr>
                                      <p:to>
                                        <a:schemeClr val="accent2"/>
                                      </p:to>
                                    </p:animClr>
                                    <p:animClr clrSpc="rgb" dir="cw">
                                      <p:cBhvr>
                                        <p:cTn id="260" dur="100" fill="hold"/>
                                        <p:tgtEl>
                                          <p:spTgt spid="46"/>
                                        </p:tgtEl>
                                        <p:attrNameLst>
                                          <p:attrName>fillcolor</p:attrName>
                                        </p:attrNameLst>
                                      </p:cBhvr>
                                      <p:to>
                                        <a:schemeClr val="accent2"/>
                                      </p:to>
                                    </p:animClr>
                                    <p:set>
                                      <p:cBhvr>
                                        <p:cTn id="261" dur="100" fill="hold"/>
                                        <p:tgtEl>
                                          <p:spTgt spid="46"/>
                                        </p:tgtEl>
                                        <p:attrNameLst>
                                          <p:attrName>fill.type</p:attrName>
                                        </p:attrNameLst>
                                      </p:cBhvr>
                                      <p:to>
                                        <p:strVal val="solid"/>
                                      </p:to>
                                    </p:set>
                                    <p:set>
                                      <p:cBhvr>
                                        <p:cTn id="262" dur="100" fill="hold"/>
                                        <p:tgtEl>
                                          <p:spTgt spid="46"/>
                                        </p:tgtEl>
                                        <p:attrNameLst>
                                          <p:attrName>fill.on</p:attrName>
                                        </p:attrNameLst>
                                      </p:cBhvr>
                                      <p:to>
                                        <p:strVal val="true"/>
                                      </p:to>
                                    </p:set>
                                    <p:animRot by="120000">
                                      <p:cBhvr>
                                        <p:cTn id="263" dur="100" fill="hold">
                                          <p:stCondLst>
                                            <p:cond delay="0"/>
                                          </p:stCondLst>
                                        </p:cTn>
                                        <p:tgtEl>
                                          <p:spTgt spid="46"/>
                                        </p:tgtEl>
                                        <p:attrNameLst>
                                          <p:attrName>r</p:attrName>
                                        </p:attrNameLst>
                                      </p:cBhvr>
                                    </p:animRot>
                                    <p:animRot by="-240000">
                                      <p:cBhvr>
                                        <p:cTn id="264" dur="200" fill="hold">
                                          <p:stCondLst>
                                            <p:cond delay="200"/>
                                          </p:stCondLst>
                                        </p:cTn>
                                        <p:tgtEl>
                                          <p:spTgt spid="46"/>
                                        </p:tgtEl>
                                        <p:attrNameLst>
                                          <p:attrName>r</p:attrName>
                                        </p:attrNameLst>
                                      </p:cBhvr>
                                    </p:animRot>
                                    <p:animRot by="240000">
                                      <p:cBhvr>
                                        <p:cTn id="265" dur="200" fill="hold">
                                          <p:stCondLst>
                                            <p:cond delay="400"/>
                                          </p:stCondLst>
                                        </p:cTn>
                                        <p:tgtEl>
                                          <p:spTgt spid="46"/>
                                        </p:tgtEl>
                                        <p:attrNameLst>
                                          <p:attrName>r</p:attrName>
                                        </p:attrNameLst>
                                      </p:cBhvr>
                                    </p:animRot>
                                    <p:animRot by="-240000">
                                      <p:cBhvr>
                                        <p:cTn id="266" dur="200" fill="hold">
                                          <p:stCondLst>
                                            <p:cond delay="600"/>
                                          </p:stCondLst>
                                        </p:cTn>
                                        <p:tgtEl>
                                          <p:spTgt spid="46"/>
                                        </p:tgtEl>
                                        <p:attrNameLst>
                                          <p:attrName>r</p:attrName>
                                        </p:attrNameLst>
                                      </p:cBhvr>
                                    </p:animRot>
                                    <p:animRot by="120000">
                                      <p:cBhvr>
                                        <p:cTn id="267" dur="200" fill="hold">
                                          <p:stCondLst>
                                            <p:cond delay="800"/>
                                          </p:stCondLst>
                                        </p:cTn>
                                        <p:tgtEl>
                                          <p:spTgt spid="46"/>
                                        </p:tgtEl>
                                        <p:attrNameLst>
                                          <p:attrName>r</p:attrName>
                                        </p:attrNameLst>
                                      </p:cBhvr>
                                    </p:animRot>
                                  </p:childTnLst>
                                </p:cTn>
                              </p:par>
                              <p:par>
                                <p:cTn id="268" presetID="32" presetClass="emph" presetSubtype="0" fill="hold" grpId="1" nodeType="withEffect">
                                  <p:stCondLst>
                                    <p:cond delay="0"/>
                                  </p:stCondLst>
                                  <p:childTnLst>
                                    <p:animClr clrSpc="rgb" dir="cw">
                                      <p:cBhvr override="childStyle">
                                        <p:cTn id="269" dur="100" fill="hold"/>
                                        <p:tgtEl>
                                          <p:spTgt spid="43"/>
                                        </p:tgtEl>
                                        <p:attrNameLst>
                                          <p:attrName>style.color</p:attrName>
                                        </p:attrNameLst>
                                      </p:cBhvr>
                                      <p:to>
                                        <a:schemeClr val="accent2"/>
                                      </p:to>
                                    </p:animClr>
                                    <p:animClr clrSpc="rgb" dir="cw">
                                      <p:cBhvr>
                                        <p:cTn id="270" dur="100" fill="hold"/>
                                        <p:tgtEl>
                                          <p:spTgt spid="43"/>
                                        </p:tgtEl>
                                        <p:attrNameLst>
                                          <p:attrName>fillcolor</p:attrName>
                                        </p:attrNameLst>
                                      </p:cBhvr>
                                      <p:to>
                                        <a:schemeClr val="accent2"/>
                                      </p:to>
                                    </p:animClr>
                                    <p:set>
                                      <p:cBhvr>
                                        <p:cTn id="271" dur="100" fill="hold"/>
                                        <p:tgtEl>
                                          <p:spTgt spid="43"/>
                                        </p:tgtEl>
                                        <p:attrNameLst>
                                          <p:attrName>fill.type</p:attrName>
                                        </p:attrNameLst>
                                      </p:cBhvr>
                                      <p:to>
                                        <p:strVal val="solid"/>
                                      </p:to>
                                    </p:set>
                                    <p:set>
                                      <p:cBhvr>
                                        <p:cTn id="272" dur="100" fill="hold"/>
                                        <p:tgtEl>
                                          <p:spTgt spid="43"/>
                                        </p:tgtEl>
                                        <p:attrNameLst>
                                          <p:attrName>fill.on</p:attrName>
                                        </p:attrNameLst>
                                      </p:cBhvr>
                                      <p:to>
                                        <p:strVal val="true"/>
                                      </p:to>
                                    </p:set>
                                    <p:animRot by="120000">
                                      <p:cBhvr>
                                        <p:cTn id="273" dur="100" fill="hold">
                                          <p:stCondLst>
                                            <p:cond delay="0"/>
                                          </p:stCondLst>
                                        </p:cTn>
                                        <p:tgtEl>
                                          <p:spTgt spid="43"/>
                                        </p:tgtEl>
                                        <p:attrNameLst>
                                          <p:attrName>r</p:attrName>
                                        </p:attrNameLst>
                                      </p:cBhvr>
                                    </p:animRot>
                                    <p:animRot by="-240000">
                                      <p:cBhvr>
                                        <p:cTn id="274" dur="200" fill="hold">
                                          <p:stCondLst>
                                            <p:cond delay="200"/>
                                          </p:stCondLst>
                                        </p:cTn>
                                        <p:tgtEl>
                                          <p:spTgt spid="43"/>
                                        </p:tgtEl>
                                        <p:attrNameLst>
                                          <p:attrName>r</p:attrName>
                                        </p:attrNameLst>
                                      </p:cBhvr>
                                    </p:animRot>
                                    <p:animRot by="240000">
                                      <p:cBhvr>
                                        <p:cTn id="275" dur="200" fill="hold">
                                          <p:stCondLst>
                                            <p:cond delay="400"/>
                                          </p:stCondLst>
                                        </p:cTn>
                                        <p:tgtEl>
                                          <p:spTgt spid="43"/>
                                        </p:tgtEl>
                                        <p:attrNameLst>
                                          <p:attrName>r</p:attrName>
                                        </p:attrNameLst>
                                      </p:cBhvr>
                                    </p:animRot>
                                    <p:animRot by="-240000">
                                      <p:cBhvr>
                                        <p:cTn id="276" dur="200" fill="hold">
                                          <p:stCondLst>
                                            <p:cond delay="600"/>
                                          </p:stCondLst>
                                        </p:cTn>
                                        <p:tgtEl>
                                          <p:spTgt spid="43"/>
                                        </p:tgtEl>
                                        <p:attrNameLst>
                                          <p:attrName>r</p:attrName>
                                        </p:attrNameLst>
                                      </p:cBhvr>
                                    </p:animRot>
                                    <p:animRot by="120000">
                                      <p:cBhvr>
                                        <p:cTn id="277" dur="200" fill="hold">
                                          <p:stCondLst>
                                            <p:cond delay="800"/>
                                          </p:stCondLst>
                                        </p:cTn>
                                        <p:tgtEl>
                                          <p:spTgt spid="43"/>
                                        </p:tgtEl>
                                        <p:attrNameLst>
                                          <p:attrName>r</p:attrName>
                                        </p:attrNameLst>
                                      </p:cBhvr>
                                    </p:animRot>
                                  </p:childTnLst>
                                </p:cTn>
                              </p:par>
                            </p:childTnLst>
                          </p:cTn>
                        </p:par>
                      </p:childTnLst>
                    </p:cTn>
                  </p:par>
                  <p:par>
                    <p:cTn id="278" fill="hold">
                      <p:stCondLst>
                        <p:cond delay="indefinite"/>
                      </p:stCondLst>
                      <p:childTnLst>
                        <p:par>
                          <p:cTn id="279" fill="hold">
                            <p:stCondLst>
                              <p:cond delay="0"/>
                            </p:stCondLst>
                            <p:childTnLst>
                              <p:par>
                                <p:cTn id="280" presetID="23" presetClass="entr" presetSubtype="16" fill="hold" grpId="0" nodeType="clickEffect">
                                  <p:stCondLst>
                                    <p:cond delay="0"/>
                                  </p:stCondLst>
                                  <p:childTnLst>
                                    <p:set>
                                      <p:cBhvr>
                                        <p:cTn id="281" dur="1" fill="hold">
                                          <p:stCondLst>
                                            <p:cond delay="0"/>
                                          </p:stCondLst>
                                        </p:cTn>
                                        <p:tgtEl>
                                          <p:spTgt spid="55"/>
                                        </p:tgtEl>
                                        <p:attrNameLst>
                                          <p:attrName>style.visibility</p:attrName>
                                        </p:attrNameLst>
                                      </p:cBhvr>
                                      <p:to>
                                        <p:strVal val="visible"/>
                                      </p:to>
                                    </p:set>
                                    <p:anim calcmode="lin" valueType="num">
                                      <p:cBhvr>
                                        <p:cTn id="282" dur="500" fill="hold"/>
                                        <p:tgtEl>
                                          <p:spTgt spid="55"/>
                                        </p:tgtEl>
                                        <p:attrNameLst>
                                          <p:attrName>ppt_w</p:attrName>
                                        </p:attrNameLst>
                                      </p:cBhvr>
                                      <p:tavLst>
                                        <p:tav tm="0">
                                          <p:val>
                                            <p:fltVal val="0"/>
                                          </p:val>
                                        </p:tav>
                                        <p:tav tm="100000">
                                          <p:val>
                                            <p:strVal val="#ppt_w"/>
                                          </p:val>
                                        </p:tav>
                                      </p:tavLst>
                                    </p:anim>
                                    <p:anim calcmode="lin" valueType="num">
                                      <p:cBhvr>
                                        <p:cTn id="283" dur="500" fill="hold"/>
                                        <p:tgtEl>
                                          <p:spTgt spid="55"/>
                                        </p:tgtEl>
                                        <p:attrNameLst>
                                          <p:attrName>ppt_h</p:attrName>
                                        </p:attrNameLst>
                                      </p:cBhvr>
                                      <p:tavLst>
                                        <p:tav tm="0">
                                          <p:val>
                                            <p:fltVal val="0"/>
                                          </p:val>
                                        </p:tav>
                                        <p:tav tm="100000">
                                          <p:val>
                                            <p:strVal val="#ppt_h"/>
                                          </p:val>
                                        </p:tav>
                                      </p:tavLst>
                                    </p:anim>
                                  </p:childTnLst>
                                </p:cTn>
                              </p:par>
                            </p:childTnLst>
                          </p:cTn>
                        </p:par>
                        <p:par>
                          <p:cTn id="284" fill="hold">
                            <p:stCondLst>
                              <p:cond delay="500"/>
                            </p:stCondLst>
                            <p:childTnLst>
                              <p:par>
                                <p:cTn id="285" presetID="33" presetClass="emph" presetSubtype="0" fill="remove" grpId="1" nodeType="afterEffect">
                                  <p:stCondLst>
                                    <p:cond delay="0"/>
                                  </p:stCondLst>
                                  <p:childTnLst>
                                    <p:animClr clrSpc="rgb" dir="cw">
                                      <p:cBhvr override="childStyle">
                                        <p:cTn id="286" dur="1500" accel="50000" autoRev="1" fill="hold" tmFilter="0, 0; .33333, 1; 1, 1">
                                          <p:stCondLst>
                                            <p:cond delay="0"/>
                                          </p:stCondLst>
                                        </p:cTn>
                                        <p:tgtEl>
                                          <p:spTgt spid="55"/>
                                        </p:tgtEl>
                                        <p:attrNameLst>
                                          <p:attrName>style.color</p:attrName>
                                        </p:attrNameLst>
                                      </p:cBhvr>
                                      <p:to>
                                        <a:schemeClr val="accent2"/>
                                      </p:to>
                                    </p:animClr>
                                    <p:animClr clrSpc="rgb" dir="cw">
                                      <p:cBhvr>
                                        <p:cTn id="287" dur="1500" accel="50000" autoRev="1" fill="hold" tmFilter="0, 0; .33333, 1; 1, 1">
                                          <p:stCondLst>
                                            <p:cond delay="0"/>
                                          </p:stCondLst>
                                        </p:cTn>
                                        <p:tgtEl>
                                          <p:spTgt spid="55"/>
                                        </p:tgtEl>
                                        <p:attrNameLst>
                                          <p:attrName>fillcolor</p:attrName>
                                        </p:attrNameLst>
                                      </p:cBhvr>
                                      <p:to>
                                        <a:schemeClr val="accent2"/>
                                      </p:to>
                                    </p:animClr>
                                    <p:set>
                                      <p:cBhvr>
                                        <p:cTn id="288" dur="3000" fill="hold"/>
                                        <p:tgtEl>
                                          <p:spTgt spid="55"/>
                                        </p:tgtEl>
                                        <p:attrNameLst>
                                          <p:attrName>fill.type</p:attrName>
                                        </p:attrNameLst>
                                      </p:cBhvr>
                                      <p:to>
                                        <p:strVal val="solid"/>
                                      </p:to>
                                    </p:set>
                                    <p:set>
                                      <p:cBhvr>
                                        <p:cTn id="289" dur="3000" fill="hold"/>
                                        <p:tgtEl>
                                          <p:spTgt spid="55"/>
                                        </p:tgtEl>
                                        <p:attrNameLst>
                                          <p:attrName>fill.on</p:attrName>
                                        </p:attrNameLst>
                                      </p:cBhvr>
                                      <p:to>
                                        <p:strVal val="true"/>
                                      </p:to>
                                    </p:set>
                                    <p:animScale>
                                      <p:cBhvr>
                                        <p:cTn id="290" dur="1500" accel="50000" autoRev="1" fill="hold" tmFilter="0, 0; .33333, 1; 1, 1">
                                          <p:stCondLst>
                                            <p:cond delay="0"/>
                                          </p:stCondLst>
                                        </p:cTn>
                                        <p:tgtEl>
                                          <p:spTgt spid="55"/>
                                        </p:tgtEl>
                                      </p:cBhvr>
                                      <p:from x="100000" y="100000"/>
                                      <p:to x="100000" y="14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41"/>
                                        </p:tgtEl>
                                        <p:attrNameLst>
                                          <p:attrName>style.visibility</p:attrName>
                                        </p:attrNameLst>
                                      </p:cBhvr>
                                      <p:to>
                                        <p:strVal val="visible"/>
                                      </p:to>
                                    </p:set>
                                    <p:animEffect transition="in" filter="wipe(down)">
                                      <p:cBhvr>
                                        <p:cTn id="295" dur="580">
                                          <p:stCondLst>
                                            <p:cond delay="0"/>
                                          </p:stCondLst>
                                        </p:cTn>
                                        <p:tgtEl>
                                          <p:spTgt spid="41"/>
                                        </p:tgtEl>
                                      </p:cBhvr>
                                    </p:animEffect>
                                    <p:anim calcmode="lin" valueType="num">
                                      <p:cBhvr>
                                        <p:cTn id="296"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301" dur="26">
                                          <p:stCondLst>
                                            <p:cond delay="650"/>
                                          </p:stCondLst>
                                        </p:cTn>
                                        <p:tgtEl>
                                          <p:spTgt spid="41"/>
                                        </p:tgtEl>
                                      </p:cBhvr>
                                      <p:to x="100000" y="60000"/>
                                    </p:animScale>
                                    <p:animScale>
                                      <p:cBhvr>
                                        <p:cTn id="302" dur="166" decel="50000">
                                          <p:stCondLst>
                                            <p:cond delay="676"/>
                                          </p:stCondLst>
                                        </p:cTn>
                                        <p:tgtEl>
                                          <p:spTgt spid="41"/>
                                        </p:tgtEl>
                                      </p:cBhvr>
                                      <p:to x="100000" y="100000"/>
                                    </p:animScale>
                                    <p:animScale>
                                      <p:cBhvr>
                                        <p:cTn id="303" dur="26">
                                          <p:stCondLst>
                                            <p:cond delay="1312"/>
                                          </p:stCondLst>
                                        </p:cTn>
                                        <p:tgtEl>
                                          <p:spTgt spid="41"/>
                                        </p:tgtEl>
                                      </p:cBhvr>
                                      <p:to x="100000" y="80000"/>
                                    </p:animScale>
                                    <p:animScale>
                                      <p:cBhvr>
                                        <p:cTn id="304" dur="166" decel="50000">
                                          <p:stCondLst>
                                            <p:cond delay="1338"/>
                                          </p:stCondLst>
                                        </p:cTn>
                                        <p:tgtEl>
                                          <p:spTgt spid="41"/>
                                        </p:tgtEl>
                                      </p:cBhvr>
                                      <p:to x="100000" y="100000"/>
                                    </p:animScale>
                                    <p:animScale>
                                      <p:cBhvr>
                                        <p:cTn id="305" dur="26">
                                          <p:stCondLst>
                                            <p:cond delay="1642"/>
                                          </p:stCondLst>
                                        </p:cTn>
                                        <p:tgtEl>
                                          <p:spTgt spid="41"/>
                                        </p:tgtEl>
                                      </p:cBhvr>
                                      <p:to x="100000" y="90000"/>
                                    </p:animScale>
                                    <p:animScale>
                                      <p:cBhvr>
                                        <p:cTn id="306" dur="166" decel="50000">
                                          <p:stCondLst>
                                            <p:cond delay="1668"/>
                                          </p:stCondLst>
                                        </p:cTn>
                                        <p:tgtEl>
                                          <p:spTgt spid="41"/>
                                        </p:tgtEl>
                                      </p:cBhvr>
                                      <p:to x="100000" y="100000"/>
                                    </p:animScale>
                                    <p:animScale>
                                      <p:cBhvr>
                                        <p:cTn id="307" dur="26">
                                          <p:stCondLst>
                                            <p:cond delay="1808"/>
                                          </p:stCondLst>
                                        </p:cTn>
                                        <p:tgtEl>
                                          <p:spTgt spid="41"/>
                                        </p:tgtEl>
                                      </p:cBhvr>
                                      <p:to x="100000" y="95000"/>
                                    </p:animScale>
                                    <p:animScale>
                                      <p:cBhvr>
                                        <p:cTn id="308" dur="166" decel="50000">
                                          <p:stCondLst>
                                            <p:cond delay="1834"/>
                                          </p:stCondLst>
                                        </p:cTn>
                                        <p:tgtEl>
                                          <p:spTgt spid="41"/>
                                        </p:tgtEl>
                                      </p:cBhvr>
                                      <p:to x="100000" y="100000"/>
                                    </p:animScale>
                                  </p:childTnLst>
                                </p:cTn>
                              </p:par>
                              <p:par>
                                <p:cTn id="309" presetID="26" presetClass="entr" presetSubtype="0" fill="hold" grpId="1" nodeType="withEffect">
                                  <p:stCondLst>
                                    <p:cond delay="0"/>
                                  </p:stCondLst>
                                  <p:childTnLst>
                                    <p:set>
                                      <p:cBhvr>
                                        <p:cTn id="310" dur="1" fill="hold">
                                          <p:stCondLst>
                                            <p:cond delay="0"/>
                                          </p:stCondLst>
                                        </p:cTn>
                                        <p:tgtEl>
                                          <p:spTgt spid="40"/>
                                        </p:tgtEl>
                                        <p:attrNameLst>
                                          <p:attrName>style.visibility</p:attrName>
                                        </p:attrNameLst>
                                      </p:cBhvr>
                                      <p:to>
                                        <p:strVal val="visible"/>
                                      </p:to>
                                    </p:set>
                                    <p:animEffect transition="in" filter="wipe(down)">
                                      <p:cBhvr>
                                        <p:cTn id="311" dur="580">
                                          <p:stCondLst>
                                            <p:cond delay="0"/>
                                          </p:stCondLst>
                                        </p:cTn>
                                        <p:tgtEl>
                                          <p:spTgt spid="40"/>
                                        </p:tgtEl>
                                      </p:cBhvr>
                                    </p:animEffect>
                                    <p:anim calcmode="lin" valueType="num">
                                      <p:cBhvr>
                                        <p:cTn id="31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317" dur="26">
                                          <p:stCondLst>
                                            <p:cond delay="650"/>
                                          </p:stCondLst>
                                        </p:cTn>
                                        <p:tgtEl>
                                          <p:spTgt spid="40"/>
                                        </p:tgtEl>
                                      </p:cBhvr>
                                      <p:to x="100000" y="60000"/>
                                    </p:animScale>
                                    <p:animScale>
                                      <p:cBhvr>
                                        <p:cTn id="318" dur="166" decel="50000">
                                          <p:stCondLst>
                                            <p:cond delay="676"/>
                                          </p:stCondLst>
                                        </p:cTn>
                                        <p:tgtEl>
                                          <p:spTgt spid="40"/>
                                        </p:tgtEl>
                                      </p:cBhvr>
                                      <p:to x="100000" y="100000"/>
                                    </p:animScale>
                                    <p:animScale>
                                      <p:cBhvr>
                                        <p:cTn id="319" dur="26">
                                          <p:stCondLst>
                                            <p:cond delay="1312"/>
                                          </p:stCondLst>
                                        </p:cTn>
                                        <p:tgtEl>
                                          <p:spTgt spid="40"/>
                                        </p:tgtEl>
                                      </p:cBhvr>
                                      <p:to x="100000" y="80000"/>
                                    </p:animScale>
                                    <p:animScale>
                                      <p:cBhvr>
                                        <p:cTn id="320" dur="166" decel="50000">
                                          <p:stCondLst>
                                            <p:cond delay="1338"/>
                                          </p:stCondLst>
                                        </p:cTn>
                                        <p:tgtEl>
                                          <p:spTgt spid="40"/>
                                        </p:tgtEl>
                                      </p:cBhvr>
                                      <p:to x="100000" y="100000"/>
                                    </p:animScale>
                                    <p:animScale>
                                      <p:cBhvr>
                                        <p:cTn id="321" dur="26">
                                          <p:stCondLst>
                                            <p:cond delay="1642"/>
                                          </p:stCondLst>
                                        </p:cTn>
                                        <p:tgtEl>
                                          <p:spTgt spid="40"/>
                                        </p:tgtEl>
                                      </p:cBhvr>
                                      <p:to x="100000" y="90000"/>
                                    </p:animScale>
                                    <p:animScale>
                                      <p:cBhvr>
                                        <p:cTn id="322" dur="166" decel="50000">
                                          <p:stCondLst>
                                            <p:cond delay="1668"/>
                                          </p:stCondLst>
                                        </p:cTn>
                                        <p:tgtEl>
                                          <p:spTgt spid="40"/>
                                        </p:tgtEl>
                                      </p:cBhvr>
                                      <p:to x="100000" y="100000"/>
                                    </p:animScale>
                                    <p:animScale>
                                      <p:cBhvr>
                                        <p:cTn id="323" dur="26">
                                          <p:stCondLst>
                                            <p:cond delay="1808"/>
                                          </p:stCondLst>
                                        </p:cTn>
                                        <p:tgtEl>
                                          <p:spTgt spid="40"/>
                                        </p:tgtEl>
                                      </p:cBhvr>
                                      <p:to x="100000" y="95000"/>
                                    </p:animScale>
                                    <p:animScale>
                                      <p:cBhvr>
                                        <p:cTn id="324" dur="166" decel="50000">
                                          <p:stCondLst>
                                            <p:cond delay="1834"/>
                                          </p:stCondLst>
                                        </p:cTn>
                                        <p:tgtEl>
                                          <p:spTgt spid="40"/>
                                        </p:tgtEl>
                                      </p:cBhvr>
                                      <p:to x="100000" y="100000"/>
                                    </p:animScale>
                                  </p:childTnLst>
                                </p:cTn>
                              </p:par>
                            </p:childTnLst>
                          </p:cTn>
                        </p:par>
                      </p:childTnLst>
                    </p:cTn>
                  </p:par>
                  <p:par>
                    <p:cTn id="325" fill="hold">
                      <p:stCondLst>
                        <p:cond delay="indefinite"/>
                      </p:stCondLst>
                      <p:childTnLst>
                        <p:par>
                          <p:cTn id="326" fill="hold">
                            <p:stCondLst>
                              <p:cond delay="0"/>
                            </p:stCondLst>
                            <p:childTnLst>
                              <p:par>
                                <p:cTn id="327" presetID="0" presetClass="path" presetSubtype="0" accel="50000" decel="50000" fill="hold" grpId="0" nodeType="clickEffect">
                                  <p:stCondLst>
                                    <p:cond delay="0"/>
                                  </p:stCondLst>
                                  <p:childTnLst>
                                    <p:animMotion origin="layout" path="M 1.11111E-6 7.90009E-6 C 0.08854 -0.03908 0.17725 -0.07816 0.21927 -0.01202 C 0.26128 0.05412 0.24132 0.32841 0.25225 0.39755 C 0.26319 0.4667 0.28003 0.40264 0.28507 0.40357 " pathEditMode="relative" ptsTypes="aaaA">
                                      <p:cBhvr>
                                        <p:cTn id="328" dur="5000" fill="hold"/>
                                        <p:tgtEl>
                                          <p:spTgt spid="40"/>
                                        </p:tgtEl>
                                        <p:attrNameLst>
                                          <p:attrName>ppt_x</p:attrName>
                                          <p:attrName>ppt_y</p:attrName>
                                        </p:attrNameLst>
                                      </p:cBhvr>
                                    </p:animMotion>
                                  </p:childTnLst>
                                </p:cTn>
                              </p:par>
                            </p:childTnLst>
                          </p:cTn>
                        </p:par>
                        <p:par>
                          <p:cTn id="329" fill="hold">
                            <p:stCondLst>
                              <p:cond delay="5000"/>
                            </p:stCondLst>
                            <p:childTnLst>
                              <p:par>
                                <p:cTn id="330" presetID="0" presetClass="path" presetSubtype="0" accel="50000" decel="50000" fill="hold" grpId="1" nodeType="afterEffect">
                                  <p:stCondLst>
                                    <p:cond delay="0"/>
                                  </p:stCondLst>
                                  <p:childTnLst>
                                    <p:animMotion origin="layout" path="M 0 0 C -0.08767 -0.01966 -0.17535 -0.03932 -0.21042 0.03168 C -0.24549 0.10268 -0.21233 0.35684 -0.21042 0.42553 C -0.20851 0.49422 -0.20052 0.44033 -0.19861 0.44334 " pathEditMode="relative" ptsTypes="aaaA">
                                      <p:cBhvr>
                                        <p:cTn id="331" dur="2000" fill="hold"/>
                                        <p:tgtEl>
                                          <p:spTgt spid="41"/>
                                        </p:tgtEl>
                                        <p:attrNameLst>
                                          <p:attrName>ppt_x</p:attrName>
                                          <p:attrName>ppt_y</p:attrName>
                                        </p:attrNameLst>
                                      </p:cBhvr>
                                    </p:animMotion>
                                  </p:childTnLst>
                                </p:cTn>
                              </p:par>
                            </p:childTnLst>
                          </p:cTn>
                        </p:par>
                      </p:childTnLst>
                    </p:cTn>
                  </p:par>
                  <p:par>
                    <p:cTn id="332" fill="hold">
                      <p:stCondLst>
                        <p:cond delay="indefinite"/>
                      </p:stCondLst>
                      <p:childTnLst>
                        <p:par>
                          <p:cTn id="333" fill="hold">
                            <p:stCondLst>
                              <p:cond delay="0"/>
                            </p:stCondLst>
                            <p:childTnLst>
                              <p:par>
                                <p:cTn id="334" presetID="0" presetClass="path" presetSubtype="0" accel="50000" decel="50000" fill="hold" grpId="2" nodeType="clickEffect">
                                  <p:stCondLst>
                                    <p:cond delay="0"/>
                                  </p:stCondLst>
                                  <p:childTnLst>
                                    <p:animMotion origin="layout" path="M 0.28507 0.40356 L 0.12674 0.25925 " pathEditMode="relative" rAng="0" ptsTypes="AA">
                                      <p:cBhvr>
                                        <p:cTn id="335" dur="2000" fill="hold"/>
                                        <p:tgtEl>
                                          <p:spTgt spid="40"/>
                                        </p:tgtEl>
                                        <p:attrNameLst>
                                          <p:attrName>ppt_x</p:attrName>
                                          <p:attrName>ppt_y</p:attrName>
                                        </p:attrNameLst>
                                      </p:cBhvr>
                                      <p:rCtr x="-7900" y="-7200"/>
                                    </p:animMotion>
                                  </p:childTnLst>
                                </p:cTn>
                              </p:par>
                              <p:par>
                                <p:cTn id="336" presetID="0" presetClass="path" presetSubtype="0" accel="50000" decel="50000" fill="hold" grpId="2" nodeType="withEffect">
                                  <p:stCondLst>
                                    <p:cond delay="0"/>
                                  </p:stCondLst>
                                  <p:childTnLst>
                                    <p:animMotion origin="layout" path="M -0.19861 0.44334 L -0.0875 0.26642 " pathEditMode="relative" rAng="0" ptsTypes="AA">
                                      <p:cBhvr>
                                        <p:cTn id="337" dur="2000" fill="hold"/>
                                        <p:tgtEl>
                                          <p:spTgt spid="41"/>
                                        </p:tgtEl>
                                        <p:attrNameLst>
                                          <p:attrName>ppt_x</p:attrName>
                                          <p:attrName>ppt_y</p:attrName>
                                        </p:attrNameLst>
                                      </p:cBhvr>
                                      <p:rCtr x="5600" y="-8900"/>
                                    </p:animMotion>
                                  </p:childTnLst>
                                </p:cTn>
                              </p:par>
                            </p:childTnLst>
                          </p:cTn>
                        </p:par>
                      </p:childTnLst>
                    </p:cTn>
                  </p:par>
                  <p:par>
                    <p:cTn id="338" fill="hold">
                      <p:stCondLst>
                        <p:cond delay="indefinite"/>
                      </p:stCondLst>
                      <p:childTnLst>
                        <p:par>
                          <p:cTn id="339" fill="hold">
                            <p:stCondLst>
                              <p:cond delay="0"/>
                            </p:stCondLst>
                            <p:childTnLst>
                              <p:par>
                                <p:cTn id="340" presetID="6" presetClass="emph" presetSubtype="0" fill="hold" grpId="1" nodeType="clickEffect">
                                  <p:stCondLst>
                                    <p:cond delay="0"/>
                                  </p:stCondLst>
                                  <p:iterate type="lt">
                                    <p:tmPct val="0"/>
                                  </p:iterate>
                                  <p:childTnLst>
                                    <p:animScale>
                                      <p:cBhvr>
                                        <p:cTn id="341"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5" grpId="0" animBg="1"/>
      <p:bldP spid="55" grpId="1" animBg="1"/>
      <p:bldP spid="20" grpId="0" animBg="1"/>
      <p:bldP spid="20" grpId="1" animBg="1"/>
      <p:bldP spid="31" grpId="0" animBg="1"/>
      <p:bldP spid="31" grpId="1" animBg="1"/>
      <p:bldP spid="37" grpId="0" animBg="1"/>
      <p:bldP spid="41" grpId="0" animBg="1"/>
      <p:bldP spid="41" grpId="1" animBg="1"/>
      <p:bldP spid="41" grpId="2" animBg="1"/>
      <p:bldP spid="51" grpId="0" animBg="1"/>
      <p:bldP spid="30" grpId="0" animBg="1"/>
      <p:bldP spid="30" grpId="1" animBg="1"/>
      <p:bldP spid="33" grpId="0" animBg="1"/>
      <p:bldP spid="33" grpId="1" animBg="1"/>
      <p:bldP spid="58" grpId="0" animBg="1"/>
      <p:bldP spid="59" grpId="0" animBg="1"/>
      <p:bldP spid="60" grpId="0" animBg="1"/>
      <p:bldP spid="23" grpId="0" animBg="1"/>
      <p:bldP spid="24" grpId="0" animBg="1"/>
      <p:bldP spid="24" grpId="1" animBg="1"/>
      <p:bldP spid="25" grpId="0" animBg="1"/>
      <p:bldP spid="25" grpId="1" animBg="1"/>
      <p:bldP spid="26" grpId="0" animBg="1"/>
      <p:bldP spid="26" grpId="1" animBg="1"/>
      <p:bldP spid="27" grpId="0" animBg="1"/>
      <p:bldP spid="28" grpId="0" animBg="1"/>
      <p:bldP spid="29" grpId="0" animBg="1"/>
      <p:bldP spid="34" grpId="0" animBg="1"/>
      <p:bldP spid="35" grpId="0" animBg="1"/>
      <p:bldP spid="35" grpId="1" animBg="1"/>
      <p:bldP spid="36" grpId="0" animBg="1"/>
      <p:bldP spid="36" grpId="1" animBg="1"/>
      <p:bldP spid="40" grpId="0" animBg="1"/>
      <p:bldP spid="40" grpId="1" animBg="1"/>
      <p:bldP spid="40" grpId="2" animBg="1"/>
      <p:bldP spid="42" grpId="0" animBg="1"/>
      <p:bldP spid="43" grpId="0" animBg="1"/>
      <p:bldP spid="43" grpId="1" animBg="1"/>
      <p:bldP spid="46" grpId="0" animBg="1"/>
      <p:bldP spid="46" grpId="1"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ctrTitle"/>
          </p:nvPr>
        </p:nvSpPr>
        <p:spPr>
          <a:xfrm>
            <a:off x="1295400" y="76200"/>
            <a:ext cx="7772400" cy="1295400"/>
          </a:xfrm>
          <a:prstGeom prst="roundRect">
            <a:avLst/>
          </a:prstGeom>
          <a:solidFill>
            <a:schemeClr val="tx2">
              <a:lumMod val="20000"/>
              <a:lumOff val="80000"/>
              <a:alpha val="41000"/>
            </a:schemeClr>
          </a:solidFill>
          <a:ln>
            <a:solidFill>
              <a:schemeClr val="tx1"/>
            </a:solidFill>
          </a:ln>
        </p:spPr>
        <p:txBody>
          <a:bodyPr/>
          <a:lstStyle/>
          <a:p>
            <a:r>
              <a:rPr lang="en-US"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Global Response Infrastructure</a:t>
            </a:r>
          </a:p>
        </p:txBody>
      </p:sp>
      <p:pic>
        <p:nvPicPr>
          <p:cNvPr id="62466" name="Picture 2" descr="http://www.gschmedia.com/images/Global%20Network%20Web%20Image.02.JPG"/>
          <p:cNvPicPr>
            <a:picLocks noChangeAspect="1" noChangeArrowheads="1"/>
          </p:cNvPicPr>
          <p:nvPr/>
        </p:nvPicPr>
        <p:blipFill>
          <a:blip r:embed="rId3" cstate="email"/>
          <a:srcRect/>
          <a:stretch>
            <a:fillRect/>
          </a:stretch>
        </p:blipFill>
        <p:spPr bwMode="auto">
          <a:xfrm>
            <a:off x="381000" y="1524000"/>
            <a:ext cx="8534400" cy="5230475"/>
          </a:xfrm>
          <a:prstGeom prst="rect">
            <a:avLst/>
          </a:prstGeom>
          <a:noFill/>
        </p:spPr>
      </p:pic>
    </p:spTree>
    <p:extLst>
      <p:ext uri="{BB962C8B-B14F-4D97-AF65-F5344CB8AC3E}">
        <p14:creationId xmlns:p14="http://schemas.microsoft.com/office/powerpoint/2010/main" xmlns="" val="2685007204"/>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81000" y="2514600"/>
            <a:ext cx="86106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2192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IDRN</a:t>
            </a:r>
          </a:p>
        </p:txBody>
      </p:sp>
      <p:sp>
        <p:nvSpPr>
          <p:cNvPr id="4" name="Title 1"/>
          <p:cNvSpPr txBox="1">
            <a:spLocks/>
          </p:cNvSpPr>
          <p:nvPr/>
        </p:nvSpPr>
        <p:spPr>
          <a:xfrm>
            <a:off x="381000" y="1676400"/>
            <a:ext cx="86106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International Disaster Response Network</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108</a:t>
            </a:fld>
            <a:endParaRPr lang="en-US" dirty="0"/>
          </a:p>
        </p:txBody>
      </p:sp>
    </p:spTree>
    <p:extLst>
      <p:ext uri="{BB962C8B-B14F-4D97-AF65-F5344CB8AC3E}">
        <p14:creationId xmlns:p14="http://schemas.microsoft.com/office/powerpoint/2010/main" xmlns="" val="2526896699"/>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712" y="105228"/>
            <a:ext cx="5334000" cy="762000"/>
          </a:xfrm>
          <a:ln w="25400">
            <a:solidFill>
              <a:schemeClr val="bg1"/>
            </a:solidFill>
          </a:ln>
        </p:spPr>
        <p:txBody>
          <a:bodyPr/>
          <a:lstStyle/>
          <a:p>
            <a:r>
              <a:rPr lang="en-US" sz="4800" dirty="0" smtClean="0"/>
              <a:t>IDRN</a:t>
            </a:r>
            <a:endParaRPr lang="en-US" sz="4800" dirty="0"/>
          </a:p>
        </p:txBody>
      </p:sp>
      <p:sp>
        <p:nvSpPr>
          <p:cNvPr id="8" name="Content Placeholder 4"/>
          <p:cNvSpPr>
            <a:spLocks noGrp="1"/>
          </p:cNvSpPr>
          <p:nvPr>
            <p:ph idx="1"/>
          </p:nvPr>
        </p:nvSpPr>
        <p:spPr>
          <a:xfrm>
            <a:off x="2209800" y="968826"/>
            <a:ext cx="6934200" cy="5580240"/>
          </a:xfrm>
          <a:prstGeom prst="roundRect">
            <a:avLst>
              <a:gd name="adj" fmla="val 6523"/>
            </a:avLst>
          </a:prstGeom>
          <a:solidFill>
            <a:schemeClr val="accent1">
              <a:alpha val="32000"/>
            </a:schemeClr>
          </a:solidFill>
          <a:ln w="25400">
            <a:solidFill>
              <a:schemeClr val="bg1"/>
            </a:solidFill>
          </a:ln>
          <a:effectLst>
            <a:outerShdw blurRad="50800" dist="38100" dir="5400000" algn="t" rotWithShape="0">
              <a:prstClr val="black">
                <a:alpha val="40000"/>
              </a:prstClr>
            </a:outerShdw>
          </a:effectLst>
        </p:spPr>
        <p:txBody>
          <a:bodyPr lIns="0" tIns="0" rIns="0" bIns="0">
            <a:noAutofit/>
          </a:bodyPr>
          <a:lstStyle/>
          <a:p>
            <a:pPr>
              <a:spcAft>
                <a:spcPts val="600"/>
              </a:spcAft>
            </a:pPr>
            <a:r>
              <a:rPr lang="en-US" sz="2400" b="1" dirty="0" smtClean="0">
                <a:effectLst>
                  <a:outerShdw blurRad="50800" dist="50800" dir="2700000" algn="ctr" rotWithShape="0">
                    <a:srgbClr val="000000"/>
                  </a:outerShdw>
                </a:effectLst>
                <a:ea typeface="ＭＳ Ｐゴシック" pitchFamily="34" charset="-128"/>
              </a:rPr>
              <a:t>International coalition of private sector members and organizations working with local authorities </a:t>
            </a:r>
          </a:p>
          <a:p>
            <a:pPr>
              <a:spcAft>
                <a:spcPts val="600"/>
              </a:spcAft>
            </a:pPr>
            <a:r>
              <a:rPr lang="en-US" sz="2400" b="1" dirty="0" smtClean="0">
                <a:effectLst>
                  <a:outerShdw blurRad="50800" dist="50800" dir="2700000" algn="ctr" rotWithShape="0">
                    <a:srgbClr val="000000"/>
                  </a:outerShdw>
                </a:effectLst>
                <a:ea typeface="ＭＳ Ｐゴシック" pitchFamily="34" charset="-128"/>
              </a:rPr>
              <a:t>Partnerships and relationships established across 14 skill set categories </a:t>
            </a:r>
          </a:p>
          <a:p>
            <a:pPr>
              <a:spcAft>
                <a:spcPts val="600"/>
              </a:spcAft>
            </a:pPr>
            <a:r>
              <a:rPr lang="en-US" sz="2400" b="1" dirty="0" smtClean="0">
                <a:effectLst>
                  <a:outerShdw blurRad="50800" dist="50800" dir="2700000" algn="ctr" rotWithShape="0">
                    <a:srgbClr val="000000"/>
                  </a:outerShdw>
                </a:effectLst>
                <a:ea typeface="ＭＳ Ｐゴシック" pitchFamily="34" charset="-128"/>
              </a:rPr>
              <a:t>Disaster mitigation training for individuals, families, organizations, communities, and response teams. </a:t>
            </a:r>
          </a:p>
          <a:p>
            <a:pPr>
              <a:spcAft>
                <a:spcPts val="600"/>
              </a:spcAft>
            </a:pPr>
            <a:r>
              <a:rPr lang="en-US" sz="2400" b="1" dirty="0" smtClean="0">
                <a:effectLst>
                  <a:outerShdw blurRad="50800" dist="50800" dir="2700000" algn="ctr" rotWithShape="0">
                    <a:srgbClr val="000000"/>
                  </a:outerShdw>
                </a:effectLst>
                <a:ea typeface="ＭＳ Ｐゴシック" pitchFamily="34" charset="-128"/>
              </a:rPr>
              <a:t>Network members are </a:t>
            </a:r>
            <a:r>
              <a:rPr lang="en-US" sz="2400" b="1" dirty="0" err="1" smtClean="0">
                <a:effectLst>
                  <a:outerShdw blurRad="50800" dist="50800" dir="2700000" algn="ctr" rotWithShape="0">
                    <a:srgbClr val="000000"/>
                  </a:outerShdw>
                </a:effectLst>
                <a:ea typeface="ＭＳ Ｐゴシック" pitchFamily="34" charset="-128"/>
              </a:rPr>
              <a:t>badged</a:t>
            </a:r>
            <a:r>
              <a:rPr lang="en-US" sz="2400" b="1" dirty="0" smtClean="0">
                <a:effectLst>
                  <a:outerShdw blurRad="50800" dist="50800" dir="2700000" algn="ctr" rotWithShape="0">
                    <a:srgbClr val="000000"/>
                  </a:outerShdw>
                </a:effectLst>
                <a:ea typeface="ＭＳ Ｐゴシック" pitchFamily="34" charset="-128"/>
              </a:rPr>
              <a:t> for recognition, access, and accountability </a:t>
            </a:r>
          </a:p>
          <a:p>
            <a:pPr>
              <a:spcAft>
                <a:spcPts val="600"/>
              </a:spcAft>
            </a:pPr>
            <a:r>
              <a:rPr lang="en-US" sz="2400" b="1" dirty="0" smtClean="0">
                <a:effectLst>
                  <a:outerShdw blurRad="50800" dist="50800" dir="2700000" algn="ctr" rotWithShape="0">
                    <a:srgbClr val="000000"/>
                  </a:outerShdw>
                </a:effectLst>
                <a:ea typeface="ＭＳ Ｐゴシック" pitchFamily="34" charset="-128"/>
              </a:rPr>
              <a:t>130+ Local Coordination Centers in 35+ countries</a:t>
            </a:r>
          </a:p>
          <a:p>
            <a:pPr>
              <a:spcAft>
                <a:spcPts val="600"/>
              </a:spcAft>
            </a:pPr>
            <a:r>
              <a:rPr lang="en-US" sz="2400" b="1" dirty="0" smtClean="0">
                <a:effectLst>
                  <a:outerShdw blurRad="50800" dist="50800" dir="2700000" algn="ctr" rotWithShape="0">
                    <a:srgbClr val="000000"/>
                  </a:outerShdw>
                </a:effectLst>
                <a:ea typeface="ＭＳ Ｐゴシック" pitchFamily="34" charset="-128"/>
              </a:rPr>
              <a:t>International resource mobilization  </a:t>
            </a:r>
          </a:p>
          <a:p>
            <a:pPr>
              <a:spcAft>
                <a:spcPts val="600"/>
              </a:spcAft>
            </a:pPr>
            <a:r>
              <a:rPr lang="en-US" sz="2400" b="1" dirty="0" smtClean="0">
                <a:effectLst>
                  <a:outerShdw blurRad="50800" dist="50800" dir="2700000" algn="ctr" rotWithShape="0">
                    <a:srgbClr val="000000"/>
                  </a:outerShdw>
                </a:effectLst>
                <a:ea typeface="ＭＳ Ｐゴシック" pitchFamily="34" charset="-128"/>
              </a:rPr>
              <a:t>Website for network collaboration</a:t>
            </a:r>
            <a:endParaRPr lang="en-US" sz="2400" b="1" dirty="0">
              <a:effectLst>
                <a:outerShdw blurRad="50800" dist="50800" dir="2700000" algn="ctr" rotWithShape="0">
                  <a:srgbClr val="000000"/>
                </a:outerShdw>
              </a:effectLst>
              <a:latin typeface="Calibri" pitchFamily="34" charset="0"/>
              <a:cs typeface="Aharoni" pitchFamily="2" charset="-79"/>
            </a:endParaRPr>
          </a:p>
        </p:txBody>
      </p:sp>
      <p:pic>
        <p:nvPicPr>
          <p:cNvPr id="4098"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52399" y="105228"/>
            <a:ext cx="1932020" cy="400957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4099" name="Picture 3"/>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152399" y="2286000"/>
            <a:ext cx="1914069" cy="3962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4100" name="Picture 4"/>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180960" y="4419600"/>
            <a:ext cx="1903459" cy="4038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spTree>
    <p:extLst>
      <p:ext uri="{BB962C8B-B14F-4D97-AF65-F5344CB8AC3E}">
        <p14:creationId xmlns:p14="http://schemas.microsoft.com/office/powerpoint/2010/main" xmlns="" val="10828130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linds(horizont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linds(horizontal)">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blinds(horizontal)">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9F307A9-962B-D343-AB25-FB6922D86A32}" type="slidenum">
              <a:rPr lang="en-US" smtClean="0"/>
              <a:pPr/>
              <a:t>11</a:t>
            </a:fld>
            <a:endParaRPr lang="en-US" dirty="0"/>
          </a:p>
        </p:txBody>
      </p:sp>
      <p:pic>
        <p:nvPicPr>
          <p:cNvPr id="6146" name="Picture 2" descr="http://ngom.usgs.gov/overview/images/paths2.jpg"/>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0" y="-25400"/>
            <a:ext cx="9234550" cy="6883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7598056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712" y="105228"/>
            <a:ext cx="5334000" cy="762000"/>
          </a:xfrm>
          <a:ln w="25400">
            <a:solidFill>
              <a:schemeClr val="bg1"/>
            </a:solidFill>
          </a:ln>
        </p:spPr>
        <p:txBody>
          <a:bodyPr/>
          <a:lstStyle/>
          <a:p>
            <a:r>
              <a:rPr lang="en-US" sz="4800" dirty="0" smtClean="0"/>
              <a:t>IDRN</a:t>
            </a:r>
            <a:endParaRPr lang="en-US" sz="4800" dirty="0"/>
          </a:p>
        </p:txBody>
      </p:sp>
      <p:sp>
        <p:nvSpPr>
          <p:cNvPr id="8" name="Content Placeholder 4"/>
          <p:cNvSpPr>
            <a:spLocks noGrp="1"/>
          </p:cNvSpPr>
          <p:nvPr>
            <p:ph idx="1"/>
          </p:nvPr>
        </p:nvSpPr>
        <p:spPr>
          <a:xfrm>
            <a:off x="2209800" y="968826"/>
            <a:ext cx="6934200" cy="5580240"/>
          </a:xfrm>
          <a:prstGeom prst="roundRect">
            <a:avLst>
              <a:gd name="adj" fmla="val 6523"/>
            </a:avLst>
          </a:prstGeom>
          <a:solidFill>
            <a:schemeClr val="accent1">
              <a:alpha val="32000"/>
            </a:schemeClr>
          </a:solidFill>
          <a:ln w="25400">
            <a:solidFill>
              <a:schemeClr val="bg1"/>
            </a:solidFill>
          </a:ln>
          <a:effectLst>
            <a:outerShdw blurRad="50800" dist="38100" dir="5400000" algn="t" rotWithShape="0">
              <a:prstClr val="black">
                <a:alpha val="40000"/>
              </a:prstClr>
            </a:outerShdw>
          </a:effectLst>
        </p:spPr>
        <p:txBody>
          <a:bodyPr lIns="0" tIns="0" rIns="0" bIns="0">
            <a:noAutofit/>
          </a:bodyPr>
          <a:lstStyle/>
          <a:p>
            <a:pPr>
              <a:defRPr/>
            </a:pPr>
            <a:r>
              <a:rPr lang="en-US" sz="2400" b="1" dirty="0"/>
              <a:t>The IDRN is NOT </a:t>
            </a:r>
          </a:p>
          <a:p>
            <a:pPr lvl="1">
              <a:defRPr/>
            </a:pPr>
            <a:r>
              <a:rPr lang="en-US" sz="2000" b="1" dirty="0"/>
              <a:t>An organization </a:t>
            </a:r>
          </a:p>
          <a:p>
            <a:pPr lvl="1">
              <a:defRPr/>
            </a:pPr>
            <a:r>
              <a:rPr lang="en-US" sz="2000" b="1" dirty="0"/>
              <a:t>Hierarchical structure of command and control </a:t>
            </a:r>
          </a:p>
          <a:p>
            <a:pPr lvl="1">
              <a:defRPr/>
            </a:pPr>
            <a:r>
              <a:rPr lang="en-US" sz="2000" b="1" dirty="0"/>
              <a:t>Controlled or owned by anyone  </a:t>
            </a:r>
          </a:p>
          <a:p>
            <a:pPr marL="457200" lvl="1" indent="0">
              <a:buFontTx/>
              <a:buNone/>
              <a:defRPr/>
            </a:pPr>
            <a:endParaRPr lang="en-US" sz="2000" dirty="0"/>
          </a:p>
          <a:p>
            <a:pPr>
              <a:defRPr/>
            </a:pPr>
            <a:r>
              <a:rPr lang="en-US" sz="2400" b="1" dirty="0"/>
              <a:t>The IDRN Is </a:t>
            </a:r>
          </a:p>
          <a:p>
            <a:pPr lvl="1">
              <a:defRPr/>
            </a:pPr>
            <a:r>
              <a:rPr lang="en-US" sz="2000" b="1" dirty="0"/>
              <a:t>Framework for networking and collaboration</a:t>
            </a:r>
          </a:p>
          <a:p>
            <a:pPr lvl="1">
              <a:defRPr/>
            </a:pPr>
            <a:r>
              <a:rPr lang="en-US" sz="2000" b="1" dirty="0"/>
              <a:t>Information sharing to create common operating picture to self-synchronize actions </a:t>
            </a:r>
          </a:p>
          <a:p>
            <a:pPr lvl="1">
              <a:defRPr/>
            </a:pPr>
            <a:r>
              <a:rPr lang="en-US" sz="2000" b="1" dirty="0"/>
              <a:t>Networking venues for collaboration </a:t>
            </a:r>
          </a:p>
          <a:p>
            <a:pPr lvl="1">
              <a:defRPr/>
            </a:pPr>
            <a:r>
              <a:rPr lang="en-US" sz="2000" b="1" dirty="0"/>
              <a:t>Community of like minded practitioners </a:t>
            </a:r>
          </a:p>
          <a:p>
            <a:pPr lvl="1">
              <a:defRPr/>
            </a:pPr>
            <a:r>
              <a:rPr lang="en-US" sz="2000" b="1" dirty="0"/>
              <a:t>Leaderless, decentralized, and distributed</a:t>
            </a:r>
          </a:p>
          <a:p>
            <a:pPr lvl="1">
              <a:defRPr/>
            </a:pPr>
            <a:r>
              <a:rPr lang="en-US" sz="2000" b="1" dirty="0"/>
              <a:t>Friends working with friends, having fun, changing the world</a:t>
            </a:r>
          </a:p>
        </p:txBody>
      </p:sp>
      <p:pic>
        <p:nvPicPr>
          <p:cNvPr id="5122"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40819" y="105228"/>
            <a:ext cx="2019965" cy="393337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5123" name="Picture 3"/>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134067" y="2171700"/>
            <a:ext cx="1982066" cy="4000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xmlns=""/>
              </a:ext>
            </a:extLst>
          </a:blip>
          <a:srcRect/>
          <a:stretch>
            <a:fillRect/>
          </a:stretch>
        </p:blipFill>
        <p:spPr bwMode="auto">
          <a:xfrm>
            <a:off x="115739" y="4224346"/>
            <a:ext cx="2000393" cy="421256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spTree>
    <p:extLst>
      <p:ext uri="{BB962C8B-B14F-4D97-AF65-F5344CB8AC3E}">
        <p14:creationId xmlns:p14="http://schemas.microsoft.com/office/powerpoint/2010/main" xmlns="" val="1847686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blinds(horizontal)">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Effect transition="in" filter="blinds(horizontal)">
                                      <p:cBhvr>
                                        <p:cTn id="37" dur="500"/>
                                        <p:tgtEl>
                                          <p:spTgt spid="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Effect transition="in" filter="blinds(horizontal)">
                                      <p:cBhvr>
                                        <p:cTn id="42" dur="500"/>
                                        <p:tgtEl>
                                          <p:spTgt spid="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8">
                                            <p:txEl>
                                              <p:pRg st="9" end="9"/>
                                            </p:txEl>
                                          </p:spTgt>
                                        </p:tgtEl>
                                        <p:attrNameLst>
                                          <p:attrName>style.visibility</p:attrName>
                                        </p:attrNameLst>
                                      </p:cBhvr>
                                      <p:to>
                                        <p:strVal val="visible"/>
                                      </p:to>
                                    </p:set>
                                    <p:animEffect transition="in" filter="blinds(horizontal)">
                                      <p:cBhvr>
                                        <p:cTn id="47" dur="500"/>
                                        <p:tgtEl>
                                          <p:spTgt spid="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8">
                                            <p:txEl>
                                              <p:pRg st="10" end="10"/>
                                            </p:txEl>
                                          </p:spTgt>
                                        </p:tgtEl>
                                        <p:attrNameLst>
                                          <p:attrName>style.visibility</p:attrName>
                                        </p:attrNameLst>
                                      </p:cBhvr>
                                      <p:to>
                                        <p:strVal val="visible"/>
                                      </p:to>
                                    </p:set>
                                    <p:animEffect transition="in" filter="blinds(horizontal)">
                                      <p:cBhvr>
                                        <p:cTn id="52" dur="500"/>
                                        <p:tgtEl>
                                          <p:spTgt spid="8">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8">
                                            <p:txEl>
                                              <p:pRg st="11" end="11"/>
                                            </p:txEl>
                                          </p:spTgt>
                                        </p:tgtEl>
                                        <p:attrNameLst>
                                          <p:attrName>style.visibility</p:attrName>
                                        </p:attrNameLst>
                                      </p:cBhvr>
                                      <p:to>
                                        <p:strVal val="visible"/>
                                      </p:to>
                                    </p:set>
                                    <p:animEffect transition="in" filter="blinds(horizontal)">
                                      <p:cBhvr>
                                        <p:cTn id="57"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3200" dirty="0" smtClean="0"/>
              <a:t>Categorize Private Sector Engagement into 14 Service Areas</a:t>
            </a:r>
            <a:endParaRPr lang="en-US" sz="3200" dirty="0"/>
          </a:p>
        </p:txBody>
      </p:sp>
      <p:sp>
        <p:nvSpPr>
          <p:cNvPr id="4" name="Text Placeholder 3"/>
          <p:cNvSpPr>
            <a:spLocks noGrp="1"/>
          </p:cNvSpPr>
          <p:nvPr>
            <p:ph type="body" sz="quarter" idx="12"/>
          </p:nvPr>
        </p:nvSpPr>
        <p:spPr>
          <a:xfrm>
            <a:off x="4343400" y="1447800"/>
            <a:ext cx="4800600" cy="5334000"/>
          </a:xfrm>
        </p:spPr>
        <p:txBody>
          <a:bodyPr numCol="2">
            <a:normAutofit lnSpcReduction="10000"/>
          </a:bodyPr>
          <a:lstStyle/>
          <a:p>
            <a:pPr marL="514350" indent="-514350">
              <a:buAutoNum type="arabicPeriod"/>
            </a:pPr>
            <a:r>
              <a:rPr lang="en-US" sz="2600" dirty="0" smtClean="0"/>
              <a:t>Water</a:t>
            </a:r>
          </a:p>
          <a:p>
            <a:pPr marL="514350" indent="-514350">
              <a:buAutoNum type="arabicPeriod"/>
            </a:pPr>
            <a:r>
              <a:rPr lang="en-US" sz="2600" dirty="0" smtClean="0"/>
              <a:t>Food</a:t>
            </a:r>
          </a:p>
          <a:p>
            <a:pPr marL="514350" indent="-514350">
              <a:buAutoNum type="arabicPeriod"/>
            </a:pPr>
            <a:r>
              <a:rPr lang="en-US" sz="2600" dirty="0" smtClean="0"/>
              <a:t>Shelter</a:t>
            </a:r>
          </a:p>
          <a:p>
            <a:pPr marL="514350" indent="-514350">
              <a:buAutoNum type="arabicPeriod"/>
            </a:pPr>
            <a:r>
              <a:rPr lang="en-US" sz="2600" dirty="0" smtClean="0"/>
              <a:t>Medical</a:t>
            </a:r>
          </a:p>
          <a:p>
            <a:pPr marL="514350" indent="-514350">
              <a:buAutoNum type="arabicPeriod"/>
            </a:pPr>
            <a:r>
              <a:rPr lang="en-US" sz="2600" dirty="0" smtClean="0"/>
              <a:t>Individual Assistance</a:t>
            </a:r>
          </a:p>
          <a:p>
            <a:pPr marL="514350" indent="-514350">
              <a:buAutoNum type="arabicPeriod"/>
            </a:pPr>
            <a:r>
              <a:rPr lang="en-US" sz="2600" dirty="0" smtClean="0"/>
              <a:t>Personal Hygiene</a:t>
            </a:r>
          </a:p>
          <a:p>
            <a:pPr marL="514350" indent="-514350">
              <a:buAutoNum type="arabicPeriod"/>
            </a:pPr>
            <a:r>
              <a:rPr lang="en-US" sz="2600" dirty="0" smtClean="0"/>
              <a:t>Counseling</a:t>
            </a:r>
          </a:p>
          <a:p>
            <a:pPr marL="514350" indent="-514350">
              <a:buAutoNum type="arabicPeriod"/>
            </a:pPr>
            <a:r>
              <a:rPr lang="en-US" sz="2600" dirty="0" smtClean="0"/>
              <a:t>Physical Reconstruct</a:t>
            </a:r>
            <a:br>
              <a:rPr lang="en-US" sz="2600" dirty="0" smtClean="0"/>
            </a:br>
            <a:endParaRPr lang="en-US" sz="2600" dirty="0" smtClean="0"/>
          </a:p>
          <a:p>
            <a:pPr marL="514350" indent="-514350">
              <a:buAutoNum type="arabicPeriod"/>
            </a:pPr>
            <a:r>
              <a:rPr lang="en-US" sz="2600" dirty="0" smtClean="0"/>
              <a:t>Logistics Mgt</a:t>
            </a:r>
          </a:p>
          <a:p>
            <a:pPr marL="514350" indent="-514350">
              <a:buAutoNum type="arabicPeriod"/>
            </a:pPr>
            <a:r>
              <a:rPr lang="en-US" sz="2600" dirty="0" smtClean="0"/>
              <a:t>IT/Comms</a:t>
            </a:r>
          </a:p>
          <a:p>
            <a:pPr marL="514350" indent="-514350">
              <a:buAutoNum type="arabicPeriod"/>
            </a:pPr>
            <a:r>
              <a:rPr lang="en-US" sz="2600" dirty="0" smtClean="0"/>
              <a:t>Special Needs</a:t>
            </a:r>
          </a:p>
          <a:p>
            <a:pPr marL="514350" indent="-514350">
              <a:buAutoNum type="arabicPeriod"/>
            </a:pPr>
            <a:r>
              <a:rPr lang="en-US" sz="2600" dirty="0" smtClean="0"/>
              <a:t>Donation Mgt</a:t>
            </a:r>
          </a:p>
          <a:p>
            <a:pPr marL="514350" indent="-514350">
              <a:buAutoNum type="arabicPeriod"/>
            </a:pPr>
            <a:r>
              <a:rPr lang="en-US" sz="2600" dirty="0" smtClean="0"/>
              <a:t>Professional Responder</a:t>
            </a:r>
          </a:p>
          <a:p>
            <a:pPr marL="514350" indent="-514350">
              <a:buAutoNum type="arabicPeriod"/>
            </a:pPr>
            <a:r>
              <a:rPr lang="en-US" sz="2600" dirty="0" smtClean="0"/>
              <a:t>Transition and Recovery</a:t>
            </a:r>
          </a:p>
          <a:p>
            <a:pPr marL="514350" indent="-514350">
              <a:buAutoNum type="arabicPeriod"/>
            </a:pPr>
            <a:endParaRPr lang="en-US" sz="2400" dirty="0"/>
          </a:p>
        </p:txBody>
      </p:sp>
      <p:graphicFrame>
        <p:nvGraphicFramePr>
          <p:cNvPr id="5" name="Object 4"/>
          <p:cNvGraphicFramePr>
            <a:graphicFrameLocks noChangeAspect="1"/>
          </p:cNvGraphicFramePr>
          <p:nvPr/>
        </p:nvGraphicFramePr>
        <p:xfrm>
          <a:off x="152400" y="1433946"/>
          <a:ext cx="3955909" cy="5119254"/>
        </p:xfrm>
        <a:graphic>
          <a:graphicData uri="http://schemas.openxmlformats.org/presentationml/2006/ole">
            <p:oleObj spid="_x0000_s1164" name="Acrobat Document" r:id="rId4" imgW="4663844" imgH="6035563" progId="">
              <p:embed/>
            </p:oleObj>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685800" y="838200"/>
            <a:ext cx="7962900" cy="518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Web Portal</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spTree>
    <p:extLst>
      <p:ext uri="{BB962C8B-B14F-4D97-AF65-F5344CB8AC3E}">
        <p14:creationId xmlns:p14="http://schemas.microsoft.com/office/powerpoint/2010/main" xmlns="" val="196182582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Web Portal</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pic>
        <p:nvPicPr>
          <p:cNvPr id="10242"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762000" y="858933"/>
            <a:ext cx="7543800" cy="51125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4527013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533400" y="825499"/>
            <a:ext cx="8229600" cy="50419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Web Portal</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smtClean="0"/>
              <a:t>www.idrn.info</a:t>
            </a:r>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05228"/>
            <a:ext cx="6858000" cy="762000"/>
          </a:xfrm>
          <a:ln w="25400">
            <a:solidFill>
              <a:schemeClr val="bg1"/>
            </a:solidFill>
          </a:ln>
        </p:spPr>
        <p:txBody>
          <a:bodyPr/>
          <a:lstStyle/>
          <a:p>
            <a:r>
              <a:rPr lang="en-US" sz="4400" dirty="0" smtClean="0"/>
              <a:t>Sample Training Locations:</a:t>
            </a:r>
            <a:endParaRPr lang="en-US" sz="4400" dirty="0"/>
          </a:p>
        </p:txBody>
      </p:sp>
      <p:sp>
        <p:nvSpPr>
          <p:cNvPr id="8" name="Content Placeholder 4"/>
          <p:cNvSpPr>
            <a:spLocks noGrp="1"/>
          </p:cNvSpPr>
          <p:nvPr>
            <p:ph idx="1"/>
          </p:nvPr>
        </p:nvSpPr>
        <p:spPr>
          <a:xfrm>
            <a:off x="2209800" y="968826"/>
            <a:ext cx="6934200" cy="5736774"/>
          </a:xfrm>
          <a:prstGeom prst="roundRect">
            <a:avLst>
              <a:gd name="adj" fmla="val 6523"/>
            </a:avLst>
          </a:prstGeom>
          <a:solidFill>
            <a:schemeClr val="accent1">
              <a:alpha val="32000"/>
            </a:schemeClr>
          </a:solidFill>
          <a:ln w="25400">
            <a:solidFill>
              <a:schemeClr val="bg1"/>
            </a:solidFill>
          </a:ln>
          <a:effectLst>
            <a:outerShdw blurRad="50800" dist="38100" dir="5400000" algn="t" rotWithShape="0">
              <a:prstClr val="black">
                <a:alpha val="40000"/>
              </a:prstClr>
            </a:outerShdw>
          </a:effectLst>
        </p:spPr>
        <p:txBody>
          <a:bodyPr lIns="0" tIns="0" rIns="0" bIns="0" numCol="3">
            <a:noAutofit/>
          </a:bodyPr>
          <a:lstStyle/>
          <a:p>
            <a:pPr>
              <a:defRPr/>
            </a:pPr>
            <a:r>
              <a:rPr lang="en-US" sz="1800" b="1" dirty="0"/>
              <a:t>Cox’s Bazaar, Bangladesh</a:t>
            </a:r>
          </a:p>
          <a:p>
            <a:pPr>
              <a:defRPr/>
            </a:pPr>
            <a:r>
              <a:rPr lang="en-US" sz="1800" b="1" dirty="0"/>
              <a:t>Chittagong, </a:t>
            </a:r>
            <a:r>
              <a:rPr lang="en-US" sz="1800" b="1" dirty="0" err="1" smtClean="0"/>
              <a:t>Bangladsh</a:t>
            </a:r>
            <a:endParaRPr lang="en-US" sz="1800" b="1" dirty="0" smtClean="0"/>
          </a:p>
          <a:p>
            <a:pPr>
              <a:defRPr/>
            </a:pPr>
            <a:r>
              <a:rPr lang="en-US" sz="1800" b="1" dirty="0" smtClean="0"/>
              <a:t>Sao </a:t>
            </a:r>
            <a:r>
              <a:rPr lang="en-US" sz="1800" b="1" dirty="0"/>
              <a:t>Paulo, Brazil</a:t>
            </a:r>
          </a:p>
          <a:p>
            <a:pPr>
              <a:defRPr/>
            </a:pPr>
            <a:r>
              <a:rPr lang="en-US" sz="1800" b="1" dirty="0" err="1"/>
              <a:t>Ouagadougo</a:t>
            </a:r>
            <a:r>
              <a:rPr lang="en-US" sz="1800" b="1" dirty="0"/>
              <a:t>, </a:t>
            </a:r>
            <a:r>
              <a:rPr lang="en-US" sz="1800" b="1" dirty="0" smtClean="0"/>
              <a:t>Burkina</a:t>
            </a:r>
          </a:p>
          <a:p>
            <a:pPr>
              <a:defRPr/>
            </a:pPr>
            <a:r>
              <a:rPr lang="en-US" sz="1800" b="1" dirty="0" smtClean="0"/>
              <a:t>Toronto</a:t>
            </a:r>
            <a:r>
              <a:rPr lang="en-US" sz="1800" b="1" dirty="0"/>
              <a:t>, Canada</a:t>
            </a:r>
          </a:p>
          <a:p>
            <a:pPr>
              <a:defRPr/>
            </a:pPr>
            <a:r>
              <a:rPr lang="en-US" sz="1800" b="1" dirty="0" err="1"/>
              <a:t>Bejing</a:t>
            </a:r>
            <a:r>
              <a:rPr lang="en-US" sz="1800" b="1" dirty="0"/>
              <a:t>, China</a:t>
            </a:r>
          </a:p>
          <a:p>
            <a:pPr>
              <a:defRPr/>
            </a:pPr>
            <a:r>
              <a:rPr lang="en-US" sz="1800" b="1" dirty="0"/>
              <a:t>Chengdu, China</a:t>
            </a:r>
          </a:p>
          <a:p>
            <a:pPr>
              <a:defRPr/>
            </a:pPr>
            <a:r>
              <a:rPr lang="en-US" sz="1800" b="1" dirty="0"/>
              <a:t>San Jose, Costa Rica</a:t>
            </a:r>
          </a:p>
          <a:p>
            <a:pPr>
              <a:defRPr/>
            </a:pPr>
            <a:r>
              <a:rPr lang="en-US" sz="1800" b="1" dirty="0"/>
              <a:t>Santo Domingo, Dominican Republic</a:t>
            </a:r>
          </a:p>
          <a:p>
            <a:pPr>
              <a:defRPr/>
            </a:pPr>
            <a:r>
              <a:rPr lang="en-US" sz="1800" b="1" dirty="0"/>
              <a:t>Cairo, Egypt</a:t>
            </a:r>
          </a:p>
          <a:p>
            <a:pPr>
              <a:defRPr/>
            </a:pPr>
            <a:r>
              <a:rPr lang="en-US" sz="1800" b="1" dirty="0"/>
              <a:t>Alexandria, Egypt</a:t>
            </a:r>
          </a:p>
          <a:p>
            <a:pPr>
              <a:defRPr/>
            </a:pPr>
            <a:r>
              <a:rPr lang="en-US" sz="1800" b="1" dirty="0"/>
              <a:t>Port Au Prince, Haiti</a:t>
            </a:r>
          </a:p>
          <a:p>
            <a:pPr>
              <a:defRPr/>
            </a:pPr>
            <a:r>
              <a:rPr lang="en-US" sz="1800" b="1" dirty="0"/>
              <a:t>Udaipur, India</a:t>
            </a:r>
          </a:p>
          <a:p>
            <a:pPr>
              <a:defRPr/>
            </a:pPr>
            <a:r>
              <a:rPr lang="en-US" sz="1800" b="1" dirty="0"/>
              <a:t>Agra, India</a:t>
            </a:r>
          </a:p>
          <a:p>
            <a:pPr>
              <a:defRPr/>
            </a:pPr>
            <a:r>
              <a:rPr lang="en-US" sz="1800" b="1" dirty="0"/>
              <a:t>Jakarta, Indonesia</a:t>
            </a:r>
          </a:p>
          <a:p>
            <a:pPr>
              <a:defRPr/>
            </a:pPr>
            <a:r>
              <a:rPr lang="en-US" sz="1800" b="1" dirty="0"/>
              <a:t>Surabaya, Indonesia</a:t>
            </a:r>
          </a:p>
          <a:p>
            <a:pPr>
              <a:defRPr/>
            </a:pPr>
            <a:r>
              <a:rPr lang="en-US" sz="1800" b="1" dirty="0" err="1"/>
              <a:t>Kupang</a:t>
            </a:r>
            <a:r>
              <a:rPr lang="en-US" sz="1800" b="1" dirty="0"/>
              <a:t>, Indonesia</a:t>
            </a:r>
          </a:p>
          <a:p>
            <a:pPr>
              <a:defRPr/>
            </a:pPr>
            <a:r>
              <a:rPr lang="en-US" sz="1800" b="1" dirty="0"/>
              <a:t>Medan, Indonesia</a:t>
            </a:r>
          </a:p>
          <a:p>
            <a:pPr>
              <a:defRPr/>
            </a:pPr>
            <a:r>
              <a:rPr lang="en-US" sz="1800" b="1" dirty="0"/>
              <a:t>Malang, Indonesia</a:t>
            </a:r>
          </a:p>
          <a:p>
            <a:pPr>
              <a:defRPr/>
            </a:pPr>
            <a:r>
              <a:rPr lang="en-US" sz="1800" b="1" dirty="0" err="1"/>
              <a:t>Sinaras</a:t>
            </a:r>
            <a:r>
              <a:rPr lang="en-US" sz="1800" b="1" dirty="0"/>
              <a:t>, Indonesia</a:t>
            </a:r>
          </a:p>
          <a:p>
            <a:pPr>
              <a:defRPr/>
            </a:pPr>
            <a:r>
              <a:rPr lang="en-US" sz="1800" b="1" dirty="0" err="1"/>
              <a:t>Minado</a:t>
            </a:r>
            <a:r>
              <a:rPr lang="en-US" sz="1800" b="1" dirty="0"/>
              <a:t>, Indonesia</a:t>
            </a:r>
          </a:p>
          <a:p>
            <a:pPr>
              <a:defRPr/>
            </a:pPr>
            <a:r>
              <a:rPr lang="en-US" sz="1800" b="1" dirty="0"/>
              <a:t>Nairobi, Kenya</a:t>
            </a:r>
          </a:p>
          <a:p>
            <a:pPr>
              <a:defRPr/>
            </a:pPr>
            <a:r>
              <a:rPr lang="en-US" sz="1800" b="1" dirty="0" err="1"/>
              <a:t>Mombassa</a:t>
            </a:r>
            <a:r>
              <a:rPr lang="en-US" sz="1800" b="1" dirty="0"/>
              <a:t>, Kenya</a:t>
            </a:r>
          </a:p>
          <a:p>
            <a:pPr>
              <a:defRPr/>
            </a:pPr>
            <a:r>
              <a:rPr lang="en-US" sz="1800" b="1" dirty="0"/>
              <a:t>Beirut, Lebanon</a:t>
            </a:r>
          </a:p>
          <a:p>
            <a:pPr>
              <a:defRPr/>
            </a:pPr>
            <a:r>
              <a:rPr lang="en-US" sz="1800" b="1" dirty="0"/>
              <a:t>Bamako, Mali</a:t>
            </a:r>
          </a:p>
          <a:p>
            <a:pPr>
              <a:defRPr/>
            </a:pPr>
            <a:r>
              <a:rPr lang="en-US" sz="1800" b="1" dirty="0"/>
              <a:t>Yangon, Myanmar</a:t>
            </a:r>
          </a:p>
          <a:p>
            <a:pPr>
              <a:defRPr/>
            </a:pPr>
            <a:r>
              <a:rPr lang="en-US" sz="1800" b="1" dirty="0"/>
              <a:t>Kathmandu, Nepal</a:t>
            </a:r>
          </a:p>
          <a:p>
            <a:pPr>
              <a:defRPr/>
            </a:pPr>
            <a:r>
              <a:rPr lang="en-US" sz="1800" b="1" dirty="0"/>
              <a:t>Niamey, Niger</a:t>
            </a:r>
          </a:p>
          <a:p>
            <a:pPr>
              <a:spcBef>
                <a:spcPts val="380"/>
              </a:spcBef>
              <a:defRPr/>
            </a:pPr>
            <a:r>
              <a:rPr lang="en-US" sz="1800" b="1" dirty="0"/>
              <a:t>Jos, Nigeria</a:t>
            </a:r>
          </a:p>
          <a:p>
            <a:pPr>
              <a:spcBef>
                <a:spcPts val="380"/>
              </a:spcBef>
              <a:defRPr/>
            </a:pPr>
            <a:r>
              <a:rPr lang="en-US" sz="1800" b="1" dirty="0"/>
              <a:t>Lagos, Nigeria</a:t>
            </a:r>
          </a:p>
          <a:p>
            <a:pPr>
              <a:spcBef>
                <a:spcPts val="380"/>
              </a:spcBef>
              <a:defRPr/>
            </a:pPr>
            <a:r>
              <a:rPr lang="en-US" sz="1800" b="1" dirty="0"/>
              <a:t>Abuja, Nigeria</a:t>
            </a:r>
          </a:p>
          <a:p>
            <a:pPr>
              <a:spcBef>
                <a:spcPts val="380"/>
              </a:spcBef>
              <a:defRPr/>
            </a:pPr>
            <a:r>
              <a:rPr lang="en-US" sz="1800" b="1" dirty="0"/>
              <a:t>Kaduna, Nigeria</a:t>
            </a:r>
          </a:p>
          <a:p>
            <a:pPr>
              <a:spcBef>
                <a:spcPts val="380"/>
              </a:spcBef>
              <a:defRPr/>
            </a:pPr>
            <a:r>
              <a:rPr lang="en-US" sz="1800" b="1" dirty="0"/>
              <a:t>Cagayan De Oro, Philippines</a:t>
            </a:r>
          </a:p>
          <a:p>
            <a:pPr>
              <a:spcBef>
                <a:spcPts val="380"/>
              </a:spcBef>
              <a:defRPr/>
            </a:pPr>
            <a:r>
              <a:rPr lang="en-US" sz="1800" b="1" dirty="0"/>
              <a:t>Manila, Philippines</a:t>
            </a:r>
          </a:p>
          <a:p>
            <a:pPr>
              <a:spcBef>
                <a:spcPts val="380"/>
              </a:spcBef>
              <a:defRPr/>
            </a:pPr>
            <a:r>
              <a:rPr lang="en-US" sz="1800" b="1" dirty="0" err="1"/>
              <a:t>Tacloban</a:t>
            </a:r>
            <a:r>
              <a:rPr lang="en-US" sz="1800" b="1" dirty="0"/>
              <a:t>, Philippines</a:t>
            </a:r>
          </a:p>
          <a:p>
            <a:pPr>
              <a:spcBef>
                <a:spcPts val="380"/>
              </a:spcBef>
              <a:defRPr/>
            </a:pPr>
            <a:r>
              <a:rPr lang="en-US" sz="1800" b="1" dirty="0"/>
              <a:t>Bohol, Philippines</a:t>
            </a:r>
          </a:p>
          <a:p>
            <a:pPr>
              <a:spcBef>
                <a:spcPts val="380"/>
              </a:spcBef>
              <a:defRPr/>
            </a:pPr>
            <a:r>
              <a:rPr lang="en-US" sz="1800" b="1" dirty="0" err="1"/>
              <a:t>Balikitan</a:t>
            </a:r>
            <a:r>
              <a:rPr lang="en-US" sz="1800" b="1" dirty="0"/>
              <a:t>, Philippines</a:t>
            </a:r>
          </a:p>
          <a:p>
            <a:pPr>
              <a:spcBef>
                <a:spcPts val="380"/>
              </a:spcBef>
              <a:defRPr/>
            </a:pPr>
            <a:r>
              <a:rPr lang="en-US" sz="1800" b="1" dirty="0" err="1"/>
              <a:t>Hargeisa</a:t>
            </a:r>
            <a:r>
              <a:rPr lang="en-US" sz="1800" b="1" dirty="0"/>
              <a:t>, Somalia</a:t>
            </a:r>
          </a:p>
          <a:p>
            <a:pPr>
              <a:spcBef>
                <a:spcPts val="380"/>
              </a:spcBef>
              <a:defRPr/>
            </a:pPr>
            <a:r>
              <a:rPr lang="en-US" sz="1800" b="1" dirty="0"/>
              <a:t>Seoul, South Korea</a:t>
            </a:r>
          </a:p>
          <a:p>
            <a:pPr>
              <a:spcBef>
                <a:spcPts val="380"/>
              </a:spcBef>
              <a:defRPr/>
            </a:pPr>
            <a:r>
              <a:rPr lang="en-US" sz="1800" b="1" dirty="0"/>
              <a:t>Istanbul, Turkey</a:t>
            </a:r>
          </a:p>
          <a:p>
            <a:pPr>
              <a:spcBef>
                <a:spcPts val="380"/>
              </a:spcBef>
              <a:defRPr/>
            </a:pPr>
            <a:r>
              <a:rPr lang="en-US" sz="1800" b="1" dirty="0"/>
              <a:t>Denver, USA</a:t>
            </a:r>
          </a:p>
          <a:p>
            <a:pPr>
              <a:spcBef>
                <a:spcPts val="380"/>
              </a:spcBef>
              <a:defRPr/>
            </a:pPr>
            <a:r>
              <a:rPr lang="en-US" sz="1800" b="1" dirty="0"/>
              <a:t>Seattle, USA</a:t>
            </a:r>
          </a:p>
          <a:p>
            <a:pPr>
              <a:spcBef>
                <a:spcPts val="380"/>
              </a:spcBef>
              <a:defRPr/>
            </a:pPr>
            <a:r>
              <a:rPr lang="en-US" sz="1800" b="1" dirty="0"/>
              <a:t>Monument, USA</a:t>
            </a:r>
          </a:p>
          <a:p>
            <a:pPr>
              <a:defRPr/>
            </a:pPr>
            <a:endParaRPr lang="en-US" sz="1400" b="1" dirty="0"/>
          </a:p>
        </p:txBody>
      </p:sp>
      <p:pic>
        <p:nvPicPr>
          <p:cNvPr id="7"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52399" y="105228"/>
            <a:ext cx="1932020" cy="400957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9" name="Picture 3"/>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152399" y="2286000"/>
            <a:ext cx="1914069" cy="3962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10" name="Picture 4"/>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180960" y="4419600"/>
            <a:ext cx="1903459" cy="4038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spTree>
    <p:extLst>
      <p:ext uri="{BB962C8B-B14F-4D97-AF65-F5344CB8AC3E}">
        <p14:creationId xmlns:p14="http://schemas.microsoft.com/office/powerpoint/2010/main" xmlns="" val="1477710226"/>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276226" y="1676400"/>
            <a:ext cx="6477000" cy="4419600"/>
          </a:xfrm>
          <a:prstGeom prst="roundRect">
            <a:avLst>
              <a:gd name="adj" fmla="val 3513"/>
            </a:avLst>
          </a:prstGeom>
        </p:spPr>
        <p:txBody>
          <a:bodyPr numCol="2">
            <a:normAutofit fontScale="92500" lnSpcReduction="10000"/>
          </a:bodyPr>
          <a:lstStyle/>
          <a:p>
            <a:r>
              <a:rPr lang="en-US" sz="1800" b="1" dirty="0">
                <a:ea typeface="ＭＳ Ｐゴシック" pitchFamily="34" charset="-128"/>
              </a:rPr>
              <a:t>2007 CA/San Diego Fires</a:t>
            </a:r>
          </a:p>
          <a:p>
            <a:r>
              <a:rPr lang="en-US" sz="1800" b="1" dirty="0">
                <a:ea typeface="ＭＳ Ｐゴシック" pitchFamily="34" charset="-128"/>
              </a:rPr>
              <a:t>2008 Hurricane Ike</a:t>
            </a:r>
          </a:p>
          <a:p>
            <a:r>
              <a:rPr lang="en-US" sz="1800" b="1" dirty="0">
                <a:ea typeface="ＭＳ Ｐゴシック" pitchFamily="34" charset="-128"/>
              </a:rPr>
              <a:t>2008 Cyclone </a:t>
            </a:r>
            <a:r>
              <a:rPr lang="en-US" sz="1800" b="1" dirty="0" err="1">
                <a:ea typeface="ＭＳ Ｐゴシック" pitchFamily="34" charset="-128"/>
              </a:rPr>
              <a:t>Nargis</a:t>
            </a:r>
            <a:endParaRPr lang="en-US" sz="1800" b="1" dirty="0">
              <a:ea typeface="ＭＳ Ｐゴシック" pitchFamily="34" charset="-128"/>
            </a:endParaRPr>
          </a:p>
          <a:p>
            <a:r>
              <a:rPr lang="en-US" sz="1800" b="1" dirty="0">
                <a:ea typeface="ＭＳ Ｐゴシック" pitchFamily="34" charset="-128"/>
              </a:rPr>
              <a:t>2008 Hurricane Gustav</a:t>
            </a:r>
          </a:p>
          <a:p>
            <a:r>
              <a:rPr lang="en-US" sz="1800" b="1" dirty="0">
                <a:ea typeface="ＭＳ Ｐゴシック" pitchFamily="34" charset="-128"/>
              </a:rPr>
              <a:t>2008 Sichuan Earthquake</a:t>
            </a:r>
          </a:p>
          <a:p>
            <a:r>
              <a:rPr lang="en-US" sz="1800" b="1" dirty="0">
                <a:ea typeface="ＭＳ Ｐゴシック" pitchFamily="34" charset="-128"/>
              </a:rPr>
              <a:t>2009 Manila Floods</a:t>
            </a:r>
          </a:p>
          <a:p>
            <a:r>
              <a:rPr lang="en-US" sz="1800" b="1" dirty="0">
                <a:ea typeface="ＭＳ Ｐゴシック" pitchFamily="34" charset="-128"/>
              </a:rPr>
              <a:t>2009 Padang Earthquake</a:t>
            </a:r>
          </a:p>
          <a:p>
            <a:r>
              <a:rPr lang="en-US" sz="1800" b="1" dirty="0">
                <a:ea typeface="ＭＳ Ｐゴシック" pitchFamily="34" charset="-128"/>
              </a:rPr>
              <a:t>2010 Haiti Earthquake</a:t>
            </a:r>
          </a:p>
          <a:p>
            <a:r>
              <a:rPr lang="en-US" sz="1800" b="1" dirty="0">
                <a:ea typeface="ＭＳ Ｐゴシック" pitchFamily="34" charset="-128"/>
              </a:rPr>
              <a:t>2010 Pakistan Flooding</a:t>
            </a:r>
          </a:p>
          <a:p>
            <a:r>
              <a:rPr lang="en-US" sz="1800" b="1" dirty="0">
                <a:ea typeface="ＭＳ Ｐゴシック" pitchFamily="34" charset="-128"/>
              </a:rPr>
              <a:t>2010 Java Flooding</a:t>
            </a:r>
          </a:p>
          <a:p>
            <a:r>
              <a:rPr lang="en-US" sz="1800" b="1" dirty="0">
                <a:ea typeface="ＭＳ Ｐゴシック" pitchFamily="34" charset="-128"/>
              </a:rPr>
              <a:t>2010 Java Volcano</a:t>
            </a:r>
          </a:p>
          <a:p>
            <a:r>
              <a:rPr lang="en-US" sz="1800" b="1" dirty="0">
                <a:ea typeface="ＭＳ Ｐゴシック" pitchFamily="34" charset="-128"/>
              </a:rPr>
              <a:t>2010 Sumatra Tsunami</a:t>
            </a:r>
          </a:p>
          <a:p>
            <a:r>
              <a:rPr lang="en-US" sz="1800" b="1" dirty="0">
                <a:ea typeface="ＭＳ Ｐゴシック" pitchFamily="34" charset="-128"/>
              </a:rPr>
              <a:t>2010 Brazil Flooding</a:t>
            </a:r>
          </a:p>
          <a:p>
            <a:r>
              <a:rPr lang="en-US" sz="1800" b="1" dirty="0">
                <a:ea typeface="ＭＳ Ｐゴシック" pitchFamily="34" charset="-128"/>
              </a:rPr>
              <a:t>2011 Christchurch Quake</a:t>
            </a:r>
          </a:p>
          <a:p>
            <a:r>
              <a:rPr lang="en-US" sz="1800" b="1" dirty="0">
                <a:ea typeface="ＭＳ Ｐゴシック" pitchFamily="34" charset="-128"/>
              </a:rPr>
              <a:t>2011 Japan </a:t>
            </a:r>
            <a:r>
              <a:rPr lang="en-US" sz="1800" b="1" dirty="0" smtClean="0">
                <a:ea typeface="ＭＳ Ｐゴシック" pitchFamily="34" charset="-128"/>
              </a:rPr>
              <a:t>Tsunami</a:t>
            </a:r>
            <a:endParaRPr lang="en-US" sz="1800" b="1" dirty="0">
              <a:ea typeface="ＭＳ Ｐゴシック" pitchFamily="34" charset="-128"/>
            </a:endParaRPr>
          </a:p>
          <a:p>
            <a:r>
              <a:rPr lang="en-US" sz="1800" b="1" dirty="0">
                <a:ea typeface="ＭＳ Ｐゴシック" pitchFamily="34" charset="-128"/>
              </a:rPr>
              <a:t>2011 </a:t>
            </a:r>
            <a:r>
              <a:rPr lang="en-US" sz="1800" b="1" dirty="0" smtClean="0">
                <a:ea typeface="ＭＳ Ｐゴシック" pitchFamily="34" charset="-128"/>
              </a:rPr>
              <a:t>Arab Spring</a:t>
            </a:r>
            <a:endParaRPr lang="en-US" sz="1800" b="1" dirty="0">
              <a:ea typeface="ＭＳ Ｐゴシック" pitchFamily="34" charset="-128"/>
            </a:endParaRPr>
          </a:p>
          <a:p>
            <a:r>
              <a:rPr lang="en-US" sz="1800" b="1" dirty="0">
                <a:ea typeface="ＭＳ Ｐゴシック" pitchFamily="34" charset="-128"/>
              </a:rPr>
              <a:t>2011 Horn of Africa Famine</a:t>
            </a:r>
          </a:p>
          <a:p>
            <a:r>
              <a:rPr lang="en-US" sz="1800" b="1" dirty="0">
                <a:ea typeface="ＭＳ Ｐゴシック" pitchFamily="34" charset="-128"/>
              </a:rPr>
              <a:t>2011 Mindanao Flooding</a:t>
            </a:r>
          </a:p>
          <a:p>
            <a:r>
              <a:rPr lang="en-US" sz="1800" b="1" dirty="0">
                <a:ea typeface="ＭＳ Ｐゴシック" pitchFamily="34" charset="-128"/>
              </a:rPr>
              <a:t>2011 Typhoon </a:t>
            </a:r>
            <a:r>
              <a:rPr lang="en-US" sz="1800" b="1" dirty="0" err="1">
                <a:ea typeface="ＭＳ Ｐゴシック" pitchFamily="34" charset="-128"/>
              </a:rPr>
              <a:t>Sendong</a:t>
            </a:r>
            <a:endParaRPr lang="en-US" sz="1800" b="1" dirty="0">
              <a:ea typeface="ＭＳ Ｐゴシック" pitchFamily="34" charset="-128"/>
            </a:endParaRPr>
          </a:p>
          <a:p>
            <a:r>
              <a:rPr lang="en-US" sz="1800" b="1" dirty="0">
                <a:ea typeface="ＭＳ Ｐゴシック" pitchFamily="34" charset="-128"/>
              </a:rPr>
              <a:t>2012 Syria Crisis</a:t>
            </a:r>
          </a:p>
          <a:p>
            <a:r>
              <a:rPr lang="en-US" sz="1800" b="1" dirty="0">
                <a:ea typeface="ＭＳ Ｐゴシック" pitchFamily="34" charset="-128"/>
              </a:rPr>
              <a:t>2012 Nigeria Flooding</a:t>
            </a:r>
          </a:p>
          <a:p>
            <a:r>
              <a:rPr lang="en-US" sz="1800" b="1" dirty="0">
                <a:ea typeface="ＭＳ Ｐゴシック" pitchFamily="34" charset="-128"/>
              </a:rPr>
              <a:t>2012 Super Storm Sandy </a:t>
            </a:r>
            <a:r>
              <a:rPr lang="en-US" sz="1800" b="1" dirty="0" smtClean="0">
                <a:ea typeface="ＭＳ Ｐゴシック" pitchFamily="34" charset="-128"/>
              </a:rPr>
              <a:t>2013 </a:t>
            </a:r>
            <a:r>
              <a:rPr lang="en-US" sz="1800" b="1" dirty="0">
                <a:ea typeface="ＭＳ Ｐゴシック" pitchFamily="34" charset="-128"/>
              </a:rPr>
              <a:t>Typhoon </a:t>
            </a:r>
            <a:r>
              <a:rPr lang="en-US" sz="1800" b="1" dirty="0" err="1">
                <a:ea typeface="ＭＳ Ｐゴシック" pitchFamily="34" charset="-128"/>
              </a:rPr>
              <a:t>Haiyan</a:t>
            </a:r>
            <a:endParaRPr lang="en-US" sz="1800" b="1" dirty="0">
              <a:ea typeface="ＭＳ Ｐゴシック" pitchFamily="34" charset="-128"/>
            </a:endParaRPr>
          </a:p>
          <a:p>
            <a:r>
              <a:rPr lang="en-US" sz="1800" b="1" dirty="0">
                <a:ea typeface="ＭＳ Ｐゴシック" pitchFamily="34" charset="-128"/>
              </a:rPr>
              <a:t>2013 Ache Earthquake</a:t>
            </a:r>
          </a:p>
          <a:p>
            <a:r>
              <a:rPr lang="en-US" sz="1800" b="1" dirty="0">
                <a:ea typeface="ＭＳ Ｐゴシック" pitchFamily="34" charset="-128"/>
              </a:rPr>
              <a:t>2013 Bohol Earthquake</a:t>
            </a:r>
          </a:p>
          <a:p>
            <a:r>
              <a:rPr lang="en-US" sz="1800" b="1" dirty="0">
                <a:ea typeface="ＭＳ Ｐゴシック" pitchFamily="34" charset="-128"/>
              </a:rPr>
              <a:t>2013 </a:t>
            </a:r>
            <a:r>
              <a:rPr lang="en-US" sz="1800" b="1" dirty="0" smtClean="0">
                <a:ea typeface="ＭＳ Ｐゴシック" pitchFamily="34" charset="-128"/>
              </a:rPr>
              <a:t>Baluchistan Quake</a:t>
            </a:r>
            <a:endParaRPr lang="en-US" sz="1800" b="1" dirty="0">
              <a:ea typeface="ＭＳ Ｐゴシック" pitchFamily="34" charset="-128"/>
            </a:endParaRPr>
          </a:p>
          <a:p>
            <a:r>
              <a:rPr lang="en-US" sz="1800" b="1" dirty="0">
                <a:ea typeface="ＭＳ Ｐゴシック" pitchFamily="34" charset="-128"/>
              </a:rPr>
              <a:t>2014 West Africa </a:t>
            </a:r>
            <a:r>
              <a:rPr lang="en-US" sz="1800" b="1" dirty="0" smtClean="0">
                <a:ea typeface="ＭＳ Ｐゴシック" pitchFamily="34" charset="-128"/>
              </a:rPr>
              <a:t>Ebola</a:t>
            </a:r>
          </a:p>
          <a:p>
            <a:r>
              <a:rPr lang="en-US" sz="1800" b="1" dirty="0" smtClean="0">
                <a:ea typeface="ＭＳ Ｐゴシック" pitchFamily="34" charset="-128"/>
              </a:rPr>
              <a:t>2014 China </a:t>
            </a:r>
            <a:r>
              <a:rPr lang="en-US" sz="1800" b="1" dirty="0">
                <a:ea typeface="ＭＳ Ｐゴシック" pitchFamily="34" charset="-128"/>
              </a:rPr>
              <a:t>Earthquake</a:t>
            </a:r>
          </a:p>
          <a:p>
            <a:pPr lvl="1"/>
            <a:endParaRPr lang="en-US" sz="1800" b="1" dirty="0" smtClean="0">
              <a:ea typeface="ＭＳ Ｐゴシック" pitchFamily="34" charset="-128"/>
            </a:endParaRPr>
          </a:p>
          <a:p>
            <a:endParaRPr lang="en-US" sz="1800" b="1" dirty="0" smtClean="0">
              <a:ea typeface="ＭＳ Ｐゴシック" pitchFamily="34" charset="-128"/>
            </a:endParaRPr>
          </a:p>
          <a:p>
            <a:pPr lvl="1"/>
            <a:endParaRPr lang="en-US" sz="1800" b="1" dirty="0" smtClean="0">
              <a:ea typeface="ＭＳ Ｐゴシック" pitchFamily="34" charset="-128"/>
            </a:endParaRPr>
          </a:p>
        </p:txBody>
      </p:sp>
      <p:sp>
        <p:nvSpPr>
          <p:cNvPr id="4" name="Title 3"/>
          <p:cNvSpPr>
            <a:spLocks noGrp="1"/>
          </p:cNvSpPr>
          <p:nvPr>
            <p:ph type="title"/>
          </p:nvPr>
        </p:nvSpPr>
        <p:spPr>
          <a:xfrm>
            <a:off x="1524000" y="119062"/>
            <a:ext cx="7162800" cy="1023938"/>
          </a:xfrm>
        </p:spPr>
        <p:txBody>
          <a:bodyPr/>
          <a:lstStyle/>
          <a:p>
            <a:r>
              <a:rPr lang="en-US" dirty="0" smtClean="0">
                <a:effectLst>
                  <a:outerShdw blurRad="73025" dist="38100" dir="2700000" sx="101000" sy="101000" algn="tl" rotWithShape="0">
                    <a:prstClr val="black">
                      <a:alpha val="40000"/>
                    </a:prstClr>
                  </a:outerShdw>
                </a:effectLst>
              </a:rPr>
              <a:t>E</a:t>
            </a:r>
            <a:r>
              <a:rPr lang="en-US" sz="4400" dirty="0" smtClean="0">
                <a:effectLst>
                  <a:outerShdw blurRad="73025" dist="38100" dir="2700000" sx="101000" sy="101000" algn="tl" rotWithShape="0">
                    <a:prstClr val="black">
                      <a:alpha val="40000"/>
                    </a:prstClr>
                  </a:outerShdw>
                </a:effectLst>
              </a:rPr>
              <a:t>ngaging Across the Globe in in 7 years</a:t>
            </a:r>
            <a:endParaRPr lang="en-US" sz="4400" dirty="0">
              <a:effectLst>
                <a:outerShdw blurRad="73025" dist="38100" dir="2700000" sx="101000" sy="101000" algn="tl" rotWithShape="0">
                  <a:prstClr val="black">
                    <a:alpha val="40000"/>
                  </a:prstClr>
                </a:outerShdw>
              </a:effectLst>
            </a:endParaRPr>
          </a:p>
        </p:txBody>
      </p:sp>
      <p:pic>
        <p:nvPicPr>
          <p:cNvPr id="5122" name="Picture 2"/>
          <p:cNvPicPr>
            <a:picLocks noChangeAspect="1" noChangeArrowheads="1"/>
          </p:cNvPicPr>
          <p:nvPr/>
        </p:nvPicPr>
        <p:blipFill rotWithShape="1">
          <a:blip r:embed="rId2" cstate="screen">
            <a:extLst>
              <a:ext uri="{28A0092B-C50C-407E-A947-70E740481C1C}">
                <a14:useLocalDpi xmlns:a14="http://schemas.microsoft.com/office/drawing/2010/main" xmlns=""/>
              </a:ext>
            </a:extLst>
          </a:blip>
          <a:srcRect/>
          <a:stretch/>
        </p:blipFill>
        <p:spPr bwMode="auto">
          <a:xfrm>
            <a:off x="6753226" y="1323975"/>
            <a:ext cx="2345414" cy="37844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781556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7696200" cy="838200"/>
          </a:xfrm>
        </p:spPr>
        <p:txBody>
          <a:bodyPr>
            <a:noAutofit/>
          </a:bodyPr>
          <a:lstStyle/>
          <a:p>
            <a:pPr algn="l"/>
            <a:r>
              <a:rPr lang="en-US" sz="4000" dirty="0" smtClean="0"/>
              <a:t>Recent Participation and  Successes</a:t>
            </a:r>
            <a:endParaRPr lang="en-US" sz="4000" dirty="0"/>
          </a:p>
        </p:txBody>
      </p:sp>
      <p:sp>
        <p:nvSpPr>
          <p:cNvPr id="4" name="Text Placeholder 3"/>
          <p:cNvSpPr>
            <a:spLocks noGrp="1"/>
          </p:cNvSpPr>
          <p:nvPr>
            <p:ph type="body" sz="quarter" idx="12"/>
          </p:nvPr>
        </p:nvSpPr>
        <p:spPr>
          <a:xfrm>
            <a:off x="1676400" y="1066800"/>
            <a:ext cx="4648200" cy="5638800"/>
          </a:xfrm>
        </p:spPr>
        <p:txBody>
          <a:bodyPr>
            <a:normAutofit fontScale="47500" lnSpcReduction="20000"/>
          </a:bodyPr>
          <a:lstStyle/>
          <a:p>
            <a:pPr>
              <a:spcBef>
                <a:spcPct val="0"/>
              </a:spcBef>
            </a:pPr>
            <a:r>
              <a:rPr lang="en-US" sz="2900" dirty="0">
                <a:ea typeface="ＭＳ Ｐゴシック" charset="-128"/>
              </a:rPr>
              <a:t>Typhoon </a:t>
            </a:r>
            <a:r>
              <a:rPr lang="en-US" sz="2900" dirty="0" err="1" smtClean="0">
                <a:ea typeface="ＭＳ Ｐゴシック" charset="-128"/>
              </a:rPr>
              <a:t>Haiyan</a:t>
            </a:r>
            <a:r>
              <a:rPr lang="en-US" sz="2900" dirty="0" smtClean="0">
                <a:ea typeface="ＭＳ Ｐゴシック" charset="-128"/>
              </a:rPr>
              <a:t> (Nov 2013)</a:t>
            </a:r>
            <a:endParaRPr lang="en-US" sz="2900" dirty="0">
              <a:ea typeface="ＭＳ Ｐゴシック" charset="-128"/>
            </a:endParaRPr>
          </a:p>
          <a:p>
            <a:pPr lvl="1">
              <a:spcBef>
                <a:spcPct val="0"/>
              </a:spcBef>
            </a:pPr>
            <a:r>
              <a:rPr lang="en-US" sz="2500" dirty="0" smtClean="0">
                <a:ea typeface="ＭＳ Ｐゴシック" charset="-128"/>
              </a:rPr>
              <a:t>79 </a:t>
            </a:r>
            <a:r>
              <a:rPr lang="en-US" sz="2500" dirty="0">
                <a:ea typeface="ＭＳ Ｐゴシック" charset="-128"/>
              </a:rPr>
              <a:t>IDRN Partner Organizations Involved</a:t>
            </a:r>
          </a:p>
          <a:p>
            <a:pPr lvl="1">
              <a:spcBef>
                <a:spcPct val="0"/>
              </a:spcBef>
            </a:pPr>
            <a:r>
              <a:rPr lang="en-US" sz="2500" dirty="0" smtClean="0">
                <a:ea typeface="ＭＳ Ｐゴシック" charset="-128"/>
              </a:rPr>
              <a:t>$32,200,000 </a:t>
            </a:r>
            <a:r>
              <a:rPr lang="en-US" sz="2500" dirty="0">
                <a:ea typeface="ＭＳ Ｐゴシック" charset="-128"/>
              </a:rPr>
              <a:t>of Targeted </a:t>
            </a:r>
            <a:r>
              <a:rPr lang="en-US" sz="2500" dirty="0" err="1">
                <a:ea typeface="ＭＳ Ｐゴシック" charset="-128"/>
              </a:rPr>
              <a:t>Releif</a:t>
            </a:r>
            <a:r>
              <a:rPr lang="en-US" sz="2500" dirty="0">
                <a:ea typeface="ＭＳ Ｐゴシック" charset="-128"/>
              </a:rPr>
              <a:t> </a:t>
            </a:r>
            <a:r>
              <a:rPr lang="en-US" sz="2500" dirty="0" smtClean="0">
                <a:ea typeface="ＭＳ Ｐゴシック" charset="-128"/>
              </a:rPr>
              <a:t>Materials/Manpower</a:t>
            </a:r>
          </a:p>
          <a:p>
            <a:pPr>
              <a:spcBef>
                <a:spcPct val="0"/>
              </a:spcBef>
            </a:pPr>
            <a:r>
              <a:rPr lang="en-US" sz="2900" dirty="0" smtClean="0">
                <a:ea typeface="ＭＳ Ｐゴシック" charset="-128"/>
              </a:rPr>
              <a:t>Syria Crisis (2011-Present)</a:t>
            </a:r>
            <a:endParaRPr lang="en-US" sz="2900" dirty="0">
              <a:ea typeface="ＭＳ Ｐゴシック" charset="-128"/>
            </a:endParaRPr>
          </a:p>
          <a:p>
            <a:pPr lvl="1">
              <a:spcBef>
                <a:spcPct val="0"/>
              </a:spcBef>
            </a:pPr>
            <a:r>
              <a:rPr lang="en-US" sz="2500" dirty="0" smtClean="0">
                <a:ea typeface="ＭＳ Ｐゴシック" charset="-128"/>
              </a:rPr>
              <a:t>26 </a:t>
            </a:r>
            <a:r>
              <a:rPr lang="en-US" sz="2500" dirty="0">
                <a:ea typeface="ＭＳ Ｐゴシック" charset="-128"/>
              </a:rPr>
              <a:t>IDRN Partner Organizations Involved</a:t>
            </a:r>
          </a:p>
          <a:p>
            <a:pPr lvl="1">
              <a:spcBef>
                <a:spcPct val="0"/>
              </a:spcBef>
            </a:pPr>
            <a:r>
              <a:rPr lang="en-US" sz="2500" dirty="0">
                <a:ea typeface="ＭＳ Ｐゴシック" charset="-128"/>
              </a:rPr>
              <a:t>$</a:t>
            </a:r>
            <a:r>
              <a:rPr lang="en-US" sz="2500" dirty="0" smtClean="0">
                <a:ea typeface="ＭＳ Ｐゴシック" charset="-128"/>
              </a:rPr>
              <a:t>16,500,000 </a:t>
            </a:r>
            <a:r>
              <a:rPr lang="en-US" sz="2500" dirty="0">
                <a:ea typeface="ＭＳ Ｐゴシック" charset="-128"/>
              </a:rPr>
              <a:t>of Targeted </a:t>
            </a:r>
            <a:r>
              <a:rPr lang="en-US" sz="2500" dirty="0" err="1">
                <a:ea typeface="ＭＳ Ｐゴシック" charset="-128"/>
              </a:rPr>
              <a:t>Releif</a:t>
            </a:r>
            <a:r>
              <a:rPr lang="en-US" sz="2500" dirty="0">
                <a:ea typeface="ＭＳ Ｐゴシック" charset="-128"/>
              </a:rPr>
              <a:t> </a:t>
            </a:r>
            <a:r>
              <a:rPr lang="en-US" sz="2500" dirty="0" smtClean="0">
                <a:ea typeface="ＭＳ Ｐゴシック" charset="-128"/>
              </a:rPr>
              <a:t>Materials/Manpower</a:t>
            </a:r>
            <a:endParaRPr lang="en-US" sz="2500" dirty="0">
              <a:ea typeface="ＭＳ Ｐゴシック" charset="-128"/>
            </a:endParaRPr>
          </a:p>
          <a:p>
            <a:pPr>
              <a:spcBef>
                <a:spcPct val="0"/>
              </a:spcBef>
            </a:pPr>
            <a:r>
              <a:rPr lang="en-US" sz="2900" dirty="0" smtClean="0">
                <a:ea typeface="ＭＳ Ｐゴシック" charset="-128"/>
              </a:rPr>
              <a:t>Super Storm Sandy (Oct 2012)</a:t>
            </a:r>
            <a:endParaRPr lang="en-US" sz="2900" dirty="0">
              <a:ea typeface="ＭＳ Ｐゴシック" charset="-128"/>
            </a:endParaRPr>
          </a:p>
          <a:p>
            <a:pPr lvl="1">
              <a:spcBef>
                <a:spcPct val="0"/>
              </a:spcBef>
            </a:pPr>
            <a:r>
              <a:rPr lang="en-US" sz="2500" dirty="0" smtClean="0">
                <a:ea typeface="ＭＳ Ｐゴシック" charset="-128"/>
              </a:rPr>
              <a:t>15 </a:t>
            </a:r>
            <a:r>
              <a:rPr lang="en-US" sz="2500" dirty="0">
                <a:ea typeface="ＭＳ Ｐゴシック" charset="-128"/>
              </a:rPr>
              <a:t>IDRN Partner Organizations Involved</a:t>
            </a:r>
          </a:p>
          <a:p>
            <a:pPr lvl="1">
              <a:spcBef>
                <a:spcPct val="0"/>
              </a:spcBef>
            </a:pPr>
            <a:r>
              <a:rPr lang="en-US" sz="2500" dirty="0" smtClean="0">
                <a:ea typeface="ＭＳ Ｐゴシック" charset="-128"/>
              </a:rPr>
              <a:t>$</a:t>
            </a:r>
            <a:r>
              <a:rPr lang="en-US" sz="2500" dirty="0">
                <a:ea typeface="ＭＳ Ｐゴシック" charset="-128"/>
              </a:rPr>
              <a:t>2</a:t>
            </a:r>
            <a:r>
              <a:rPr lang="en-US" sz="2500" dirty="0" smtClean="0">
                <a:ea typeface="ＭＳ Ｐゴシック" charset="-128"/>
              </a:rPr>
              <a:t>,100,000 </a:t>
            </a:r>
            <a:r>
              <a:rPr lang="en-US" sz="2500" dirty="0">
                <a:ea typeface="ＭＳ Ｐゴシック" charset="-128"/>
              </a:rPr>
              <a:t>of Targeted </a:t>
            </a:r>
            <a:r>
              <a:rPr lang="en-US" sz="2500" dirty="0" err="1">
                <a:ea typeface="ＭＳ Ｐゴシック" charset="-128"/>
              </a:rPr>
              <a:t>Releif</a:t>
            </a:r>
            <a:r>
              <a:rPr lang="en-US" sz="2500" dirty="0">
                <a:ea typeface="ＭＳ Ｐゴシック" charset="-128"/>
              </a:rPr>
              <a:t> Materials/Manpower</a:t>
            </a:r>
          </a:p>
          <a:p>
            <a:pPr>
              <a:spcBef>
                <a:spcPct val="0"/>
              </a:spcBef>
            </a:pPr>
            <a:r>
              <a:rPr lang="en-US" sz="2900" dirty="0" smtClean="0">
                <a:ea typeface="ＭＳ Ｐゴシック" charset="-128"/>
              </a:rPr>
              <a:t>Typhoon </a:t>
            </a:r>
            <a:r>
              <a:rPr lang="en-US" sz="2900" dirty="0" err="1" smtClean="0">
                <a:ea typeface="ＭＳ Ｐゴシック" charset="-128"/>
              </a:rPr>
              <a:t>Sendong</a:t>
            </a:r>
            <a:r>
              <a:rPr lang="en-US" sz="2900" dirty="0" smtClean="0">
                <a:ea typeface="ＭＳ Ｐゴシック" charset="-128"/>
              </a:rPr>
              <a:t> (Dec 2011)</a:t>
            </a:r>
          </a:p>
          <a:p>
            <a:pPr lvl="1">
              <a:spcBef>
                <a:spcPct val="0"/>
              </a:spcBef>
            </a:pPr>
            <a:r>
              <a:rPr lang="en-US" sz="2500" dirty="0" smtClean="0">
                <a:ea typeface="ＭＳ Ｐゴシック" charset="-128"/>
              </a:rPr>
              <a:t>21 IDRN Partner Organizations Involved</a:t>
            </a:r>
          </a:p>
          <a:p>
            <a:pPr lvl="1">
              <a:spcBef>
                <a:spcPct val="0"/>
              </a:spcBef>
            </a:pPr>
            <a:r>
              <a:rPr lang="en-US" sz="2500" dirty="0" smtClean="0">
                <a:ea typeface="ＭＳ Ｐゴシック" charset="-128"/>
              </a:rPr>
              <a:t>$19,100,000 of Targeted </a:t>
            </a:r>
            <a:r>
              <a:rPr lang="en-US" sz="2500" dirty="0" err="1" smtClean="0">
                <a:ea typeface="ＭＳ Ｐゴシック" charset="-128"/>
              </a:rPr>
              <a:t>Releif</a:t>
            </a:r>
            <a:r>
              <a:rPr lang="en-US" sz="2500" dirty="0" smtClean="0">
                <a:ea typeface="ＭＳ Ｐゴシック" charset="-128"/>
              </a:rPr>
              <a:t> Materials/Manpower</a:t>
            </a:r>
          </a:p>
          <a:p>
            <a:pPr>
              <a:spcBef>
                <a:spcPct val="0"/>
              </a:spcBef>
            </a:pPr>
            <a:r>
              <a:rPr lang="en-US" sz="2900" dirty="0" smtClean="0">
                <a:ea typeface="ＭＳ Ｐゴシック" charset="-128"/>
              </a:rPr>
              <a:t>Horn of Africa Drought (July 2011)</a:t>
            </a:r>
          </a:p>
          <a:p>
            <a:pPr lvl="1">
              <a:spcBef>
                <a:spcPct val="0"/>
              </a:spcBef>
            </a:pPr>
            <a:r>
              <a:rPr lang="en-US" sz="2500" dirty="0" smtClean="0">
                <a:ea typeface="ＭＳ Ｐゴシック" charset="-128"/>
              </a:rPr>
              <a:t>33 IDRN Partner Organizations, 12 Countries</a:t>
            </a:r>
          </a:p>
          <a:p>
            <a:pPr lvl="1">
              <a:spcBef>
                <a:spcPct val="0"/>
              </a:spcBef>
            </a:pPr>
            <a:r>
              <a:rPr lang="en-US" sz="2500" dirty="0" smtClean="0">
                <a:ea typeface="ＭＳ Ｐゴシック" charset="-128"/>
              </a:rPr>
              <a:t>$17, 250,000 of Targeted Relief Materials/Manpower</a:t>
            </a:r>
          </a:p>
          <a:p>
            <a:pPr>
              <a:spcBef>
                <a:spcPct val="0"/>
              </a:spcBef>
            </a:pPr>
            <a:r>
              <a:rPr lang="en-US" sz="2900" dirty="0" smtClean="0">
                <a:ea typeface="ＭＳ Ｐゴシック" charset="-128"/>
              </a:rPr>
              <a:t>Pakistan Floods (July 2010)</a:t>
            </a:r>
          </a:p>
          <a:p>
            <a:pPr lvl="1">
              <a:spcBef>
                <a:spcPct val="0"/>
              </a:spcBef>
            </a:pPr>
            <a:r>
              <a:rPr lang="en-US" sz="2500" dirty="0" smtClean="0">
                <a:ea typeface="ＭＳ Ｐゴシック" charset="-128"/>
              </a:rPr>
              <a:t>17 IDRN Partner Organizations Involved</a:t>
            </a:r>
          </a:p>
          <a:p>
            <a:pPr lvl="1">
              <a:spcBef>
                <a:spcPct val="0"/>
              </a:spcBef>
            </a:pPr>
            <a:r>
              <a:rPr lang="en-US" sz="2500" dirty="0" smtClean="0">
                <a:ea typeface="ＭＳ Ｐゴシック" charset="-128"/>
              </a:rPr>
              <a:t>$8,230,000 of Targeted Relief Materials/Manpower</a:t>
            </a:r>
          </a:p>
          <a:p>
            <a:pPr>
              <a:spcBef>
                <a:spcPct val="0"/>
              </a:spcBef>
            </a:pPr>
            <a:r>
              <a:rPr lang="en-US" sz="2900" dirty="0" smtClean="0">
                <a:ea typeface="ＭＳ Ｐゴシック" charset="-128"/>
              </a:rPr>
              <a:t>Haiti Earthquake (Jan 2010) </a:t>
            </a:r>
          </a:p>
          <a:p>
            <a:pPr lvl="1">
              <a:spcBef>
                <a:spcPct val="0"/>
              </a:spcBef>
            </a:pPr>
            <a:r>
              <a:rPr lang="en-US" sz="2300" dirty="0" smtClean="0">
                <a:ea typeface="ＭＳ Ｐゴシック" charset="-128"/>
              </a:rPr>
              <a:t>25 IDRN Partner Organizations, 10 Countries  </a:t>
            </a:r>
          </a:p>
          <a:p>
            <a:pPr lvl="1">
              <a:spcBef>
                <a:spcPct val="0"/>
              </a:spcBef>
            </a:pPr>
            <a:r>
              <a:rPr lang="en-US" sz="2300" dirty="0" smtClean="0">
                <a:ea typeface="ＭＳ Ｐゴシック" charset="-128"/>
              </a:rPr>
              <a:t>$16,650,000 of Targeted Relief Materials </a:t>
            </a:r>
          </a:p>
          <a:p>
            <a:pPr lvl="1">
              <a:spcBef>
                <a:spcPct val="0"/>
              </a:spcBef>
            </a:pPr>
            <a:r>
              <a:rPr lang="en-US" sz="2300" dirty="0" smtClean="0">
                <a:ea typeface="ＭＳ Ｐゴシック" charset="-128"/>
              </a:rPr>
              <a:t>$4,170,000 in Manpower Services (2 Months)*</a:t>
            </a:r>
          </a:p>
          <a:p>
            <a:pPr>
              <a:spcBef>
                <a:spcPct val="0"/>
              </a:spcBef>
            </a:pPr>
            <a:r>
              <a:rPr lang="en-US" sz="2900" dirty="0" smtClean="0">
                <a:ea typeface="ＭＳ Ｐゴシック" charset="-128"/>
              </a:rPr>
              <a:t>Padang Indonesia Earthquake (Oct 2009)</a:t>
            </a:r>
          </a:p>
          <a:p>
            <a:pPr lvl="1">
              <a:spcBef>
                <a:spcPct val="0"/>
              </a:spcBef>
            </a:pPr>
            <a:r>
              <a:rPr lang="en-US" sz="2300" dirty="0" smtClean="0">
                <a:ea typeface="ＭＳ Ｐゴシック" charset="-128"/>
              </a:rPr>
              <a:t>32 IDRN Partners Organizations, 6 Countries </a:t>
            </a:r>
          </a:p>
          <a:p>
            <a:pPr lvl="1">
              <a:spcBef>
                <a:spcPct val="0"/>
              </a:spcBef>
            </a:pPr>
            <a:r>
              <a:rPr lang="en-US" sz="2300" dirty="0" smtClean="0">
                <a:ea typeface="ＭＳ Ｐゴシック" charset="-128"/>
              </a:rPr>
              <a:t>$13,325,000 of Targeted Materials/Manpower </a:t>
            </a:r>
          </a:p>
          <a:p>
            <a:pPr>
              <a:spcBef>
                <a:spcPct val="0"/>
              </a:spcBef>
            </a:pPr>
            <a:r>
              <a:rPr lang="en-US" sz="2900" dirty="0" smtClean="0">
                <a:ea typeface="ＭＳ Ｐゴシック" charset="-128"/>
              </a:rPr>
              <a:t>Manila Floods (Sep 2009)</a:t>
            </a:r>
          </a:p>
          <a:p>
            <a:pPr lvl="1">
              <a:spcBef>
                <a:spcPct val="0"/>
              </a:spcBef>
            </a:pPr>
            <a:r>
              <a:rPr lang="en-US" sz="2300" dirty="0" smtClean="0">
                <a:ea typeface="ＭＳ Ｐゴシック" charset="-128"/>
              </a:rPr>
              <a:t>11 IDRN Partner Organizations, 5 Countries </a:t>
            </a:r>
          </a:p>
          <a:p>
            <a:pPr lvl="1">
              <a:spcBef>
                <a:spcPct val="0"/>
              </a:spcBef>
            </a:pPr>
            <a:r>
              <a:rPr lang="en-US" sz="2300" dirty="0" smtClean="0">
                <a:ea typeface="ＭＳ Ｐゴシック" charset="-128"/>
              </a:rPr>
              <a:t>$4,580,00 of Targeted Materials/Manpower </a:t>
            </a:r>
          </a:p>
          <a:p>
            <a:pPr>
              <a:spcBef>
                <a:spcPct val="0"/>
              </a:spcBef>
            </a:pPr>
            <a:r>
              <a:rPr lang="en-US" sz="2900" dirty="0" smtClean="0">
                <a:ea typeface="ＭＳ Ｐゴシック" charset="-128"/>
              </a:rPr>
              <a:t>Sichuan China Earthquake (May 2008)</a:t>
            </a:r>
          </a:p>
          <a:p>
            <a:pPr lvl="1">
              <a:spcBef>
                <a:spcPct val="0"/>
              </a:spcBef>
            </a:pPr>
            <a:r>
              <a:rPr lang="en-US" sz="2300" dirty="0" smtClean="0">
                <a:ea typeface="ＭＳ Ｐゴシック" charset="-128"/>
              </a:rPr>
              <a:t>31 IDRN Partner Organizations, 5 Countries </a:t>
            </a:r>
          </a:p>
          <a:p>
            <a:pPr lvl="1">
              <a:spcBef>
                <a:spcPct val="0"/>
              </a:spcBef>
            </a:pPr>
            <a:r>
              <a:rPr lang="en-US" sz="2300" dirty="0" smtClean="0">
                <a:ea typeface="ＭＳ Ｐゴシック" charset="-128"/>
              </a:rPr>
              <a:t>$12,900,000 of Targeted Materials/Manpower </a:t>
            </a:r>
          </a:p>
          <a:p>
            <a:pPr>
              <a:spcBef>
                <a:spcPct val="0"/>
              </a:spcBef>
            </a:pPr>
            <a:r>
              <a:rPr lang="en-US" sz="2900" dirty="0" smtClean="0">
                <a:ea typeface="ＭＳ Ｐゴシック" charset="-128"/>
              </a:rPr>
              <a:t>Myanmar Cyclone </a:t>
            </a:r>
            <a:r>
              <a:rPr lang="en-US" sz="2900" dirty="0" err="1" smtClean="0">
                <a:ea typeface="ＭＳ Ｐゴシック" charset="-128"/>
              </a:rPr>
              <a:t>Nargis</a:t>
            </a:r>
            <a:r>
              <a:rPr lang="en-US" sz="2900" dirty="0" smtClean="0">
                <a:ea typeface="ＭＳ Ｐゴシック" charset="-128"/>
              </a:rPr>
              <a:t> (May 2008)</a:t>
            </a:r>
          </a:p>
          <a:p>
            <a:pPr lvl="1">
              <a:spcBef>
                <a:spcPct val="0"/>
              </a:spcBef>
            </a:pPr>
            <a:r>
              <a:rPr lang="en-US" sz="2300" dirty="0" smtClean="0">
                <a:ea typeface="ＭＳ Ｐゴシック" charset="-128"/>
              </a:rPr>
              <a:t>39 IDRN Partner Organizations, 8 Countries </a:t>
            </a:r>
          </a:p>
          <a:p>
            <a:pPr lvl="1">
              <a:spcBef>
                <a:spcPct val="0"/>
              </a:spcBef>
            </a:pPr>
            <a:r>
              <a:rPr lang="en-US" sz="2300" dirty="0" smtClean="0">
                <a:ea typeface="ＭＳ Ｐゴシック" charset="-128"/>
              </a:rPr>
              <a:t>$16,240,000 of Targeted Materials/Manpower </a:t>
            </a:r>
            <a:endParaRPr lang="en-US" sz="1800" dirty="0" smtClean="0">
              <a:ea typeface="ＭＳ Ｐゴシック" charset="-128"/>
            </a:endParaRPr>
          </a:p>
          <a:p>
            <a:endParaRPr lang="en-US" dirty="0" smtClean="0"/>
          </a:p>
          <a:p>
            <a:endParaRPr lang="en-US" dirty="0"/>
          </a:p>
        </p:txBody>
      </p:sp>
      <p:pic>
        <p:nvPicPr>
          <p:cNvPr id="5" name="Picture 1" descr="E:\HISG\RESPONSES\Pakistan\ss-100809-pakistan-09.ss_full.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553200" y="1524000"/>
            <a:ext cx="2438400"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34440897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RN_Logo_MWDraft.pn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447800" y="368300"/>
            <a:ext cx="6184900" cy="6184900"/>
          </a:xfrm>
          <a:prstGeom prst="rect">
            <a:avLst/>
          </a:prstGeom>
        </p:spPr>
      </p:pic>
      <p:sp>
        <p:nvSpPr>
          <p:cNvPr id="3" name="Text Placeholder 2"/>
          <p:cNvSpPr>
            <a:spLocks noGrp="1"/>
          </p:cNvSpPr>
          <p:nvPr>
            <p:ph type="body" sz="quarter" idx="11"/>
          </p:nvPr>
        </p:nvSpPr>
        <p:spPr>
          <a:xfrm>
            <a:off x="1739900" y="68049"/>
            <a:ext cx="5892800" cy="685800"/>
          </a:xfrm>
        </p:spPr>
        <p:txBody>
          <a:bodyPr>
            <a:normAutofit fontScale="77500" lnSpcReduction="20000"/>
          </a:bodyPr>
          <a:lstStyle/>
          <a:p>
            <a:r>
              <a:rPr lang="en-US" dirty="0" smtClean="0"/>
              <a:t>Thank You!</a:t>
            </a:r>
            <a:endParaRPr lang="en-US" dirty="0"/>
          </a:p>
        </p:txBody>
      </p:sp>
      <p:sp>
        <p:nvSpPr>
          <p:cNvPr id="5"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err="1" smtClean="0"/>
              <a:t>dbopp@hisg.org</a:t>
            </a:r>
            <a:endParaRPr lang="en-US" dirty="0"/>
          </a:p>
        </p:txBody>
      </p:sp>
    </p:spTree>
    <p:extLst>
      <p:ext uri="{BB962C8B-B14F-4D97-AF65-F5344CB8AC3E}">
        <p14:creationId xmlns:p14="http://schemas.microsoft.com/office/powerpoint/2010/main" xmlns="" val="4211049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265238"/>
          </a:xfrm>
        </p:spPr>
        <p:txBody>
          <a:bodyPr/>
          <a:lstStyle/>
          <a:p>
            <a:r>
              <a:rPr lang="en-US" dirty="0" smtClean="0"/>
              <a:t>It can’t happen to me..</a:t>
            </a:r>
            <a:endParaRPr lang="en-US" dirty="0"/>
          </a:p>
        </p:txBody>
      </p:sp>
      <p:sp>
        <p:nvSpPr>
          <p:cNvPr id="3" name="Content Placeholder 2"/>
          <p:cNvSpPr>
            <a:spLocks noGrp="1"/>
          </p:cNvSpPr>
          <p:nvPr>
            <p:ph idx="1"/>
          </p:nvPr>
        </p:nvSpPr>
        <p:spPr>
          <a:xfrm>
            <a:off x="304800" y="1616075"/>
            <a:ext cx="4495800" cy="5089525"/>
          </a:xfrm>
        </p:spPr>
        <p:txBody>
          <a:bodyPr>
            <a:normAutofit fontScale="85000" lnSpcReduction="10000"/>
          </a:bodyPr>
          <a:lstStyle/>
          <a:p>
            <a:pPr marL="274320">
              <a:spcBef>
                <a:spcPts val="1200"/>
              </a:spcBef>
              <a:spcAft>
                <a:spcPts val="1200"/>
              </a:spcAft>
            </a:pPr>
            <a:r>
              <a:rPr lang="en-US" b="1" dirty="0" smtClean="0">
                <a:latin typeface="Calibri" pitchFamily="34" charset="0"/>
              </a:rPr>
              <a:t>Consider the case of….</a:t>
            </a:r>
          </a:p>
          <a:p>
            <a:pPr marL="674370" lvl="1">
              <a:spcBef>
                <a:spcPts val="1200"/>
              </a:spcBef>
              <a:spcAft>
                <a:spcPts val="1200"/>
              </a:spcAft>
            </a:pPr>
            <a:r>
              <a:rPr lang="en-US" b="1" dirty="0" smtClean="0">
                <a:latin typeface="Calibri" pitchFamily="34" charset="0"/>
              </a:rPr>
              <a:t>Beirut – 551 AD</a:t>
            </a:r>
          </a:p>
          <a:p>
            <a:pPr marL="674370" lvl="1">
              <a:spcBef>
                <a:spcPts val="1200"/>
              </a:spcBef>
              <a:spcAft>
                <a:spcPts val="1200"/>
              </a:spcAft>
            </a:pPr>
            <a:r>
              <a:rPr lang="en-US" b="1" dirty="0" smtClean="0">
                <a:latin typeface="Calibri" pitchFamily="34" charset="0"/>
              </a:rPr>
              <a:t>Haiti - 2010</a:t>
            </a:r>
          </a:p>
          <a:p>
            <a:pPr marL="674370" lvl="1">
              <a:spcBef>
                <a:spcPts val="1200"/>
              </a:spcBef>
              <a:spcAft>
                <a:spcPts val="1200"/>
              </a:spcAft>
            </a:pPr>
            <a:r>
              <a:rPr lang="en-US" b="1" dirty="0" smtClean="0">
                <a:latin typeface="Calibri" pitchFamily="34" charset="0"/>
              </a:rPr>
              <a:t>New Madrid – 1800s</a:t>
            </a:r>
          </a:p>
          <a:p>
            <a:pPr marL="674370" lvl="1">
              <a:spcBef>
                <a:spcPts val="1200"/>
              </a:spcBef>
              <a:spcAft>
                <a:spcPts val="1200"/>
              </a:spcAft>
            </a:pPr>
            <a:r>
              <a:rPr lang="en-US" b="1" dirty="0" smtClean="0">
                <a:latin typeface="Calibri" pitchFamily="34" charset="0"/>
              </a:rPr>
              <a:t>Fukushima – 2011</a:t>
            </a:r>
          </a:p>
          <a:p>
            <a:pPr marL="674370" lvl="1">
              <a:spcBef>
                <a:spcPts val="1200"/>
              </a:spcBef>
              <a:spcAft>
                <a:spcPts val="1200"/>
              </a:spcAft>
            </a:pPr>
            <a:r>
              <a:rPr lang="en-US" b="1" dirty="0" smtClean="0">
                <a:latin typeface="Calibri" pitchFamily="34" charset="0"/>
              </a:rPr>
              <a:t>Colorado – 2012, 2013</a:t>
            </a:r>
          </a:p>
        </p:txBody>
      </p:sp>
      <p:sp>
        <p:nvSpPr>
          <p:cNvPr id="7" name="Slide Number Placeholder 6"/>
          <p:cNvSpPr>
            <a:spLocks noGrp="1"/>
          </p:cNvSpPr>
          <p:nvPr>
            <p:ph type="sldNum" sz="quarter" idx="12"/>
          </p:nvPr>
        </p:nvSpPr>
        <p:spPr/>
        <p:txBody>
          <a:bodyPr/>
          <a:lstStyle/>
          <a:p>
            <a:fld id="{09F307A9-962B-D343-AB25-FB6922D86A32}" type="slidenum">
              <a:rPr lang="en-US" smtClean="0"/>
              <a:pPr/>
              <a:t>12</a:t>
            </a:fld>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09F307A9-962B-D343-AB25-FB6922D86A32}" type="slidenum">
              <a:rPr lang="en-US" smtClean="0"/>
              <a:pPr/>
              <a:t>13</a:t>
            </a:fld>
            <a:endParaRPr lang="en-US" dirty="0"/>
          </a:p>
        </p:txBody>
      </p:sp>
      <p:pic>
        <p:nvPicPr>
          <p:cNvPr id="5" name="Picture 4"/>
          <p:cNvPicPr>
            <a:picLocks noChangeAspect="1"/>
          </p:cNvPicPr>
          <p:nvPr/>
        </p:nvPicPr>
        <p:blipFill>
          <a:blip r:embed="rId2"/>
          <a:stretch>
            <a:fillRect/>
          </a:stretch>
        </p:blipFill>
        <p:spPr>
          <a:xfrm>
            <a:off x="25400" y="-1"/>
            <a:ext cx="9118600" cy="6802765"/>
          </a:xfrm>
          <a:prstGeom prst="rect">
            <a:avLst/>
          </a:prstGeom>
        </p:spPr>
      </p:pic>
    </p:spTree>
    <p:extLst>
      <p:ext uri="{BB962C8B-B14F-4D97-AF65-F5344CB8AC3E}">
        <p14:creationId xmlns:p14="http://schemas.microsoft.com/office/powerpoint/2010/main" xmlns="" val="1456763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http://3.bp.blogspot.com/_tGvWFBJvNfM/TGGC1qUJiWI/AAAAAAAAAMY/Wp1O_W79X-g/s1600/g-100807-cvr-pakistan-8a.grid-6x2.jpg"/>
          <p:cNvPicPr>
            <a:picLocks noChangeAspect="1" noChangeArrowheads="1"/>
          </p:cNvPicPr>
          <p:nvPr/>
        </p:nvPicPr>
        <p:blipFill>
          <a:blip r:embed="rId3" cstate="screen"/>
          <a:srcRect/>
          <a:stretch>
            <a:fillRect/>
          </a:stretch>
        </p:blipFill>
        <p:spPr bwMode="auto">
          <a:xfrm>
            <a:off x="5301576" y="2133600"/>
            <a:ext cx="3842424"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1524000"/>
          </a:xfrm>
        </p:spPr>
        <p:txBody>
          <a:bodyPr/>
          <a:lstStyle/>
          <a:p>
            <a:r>
              <a:rPr lang="en-US" dirty="0" smtClean="0"/>
              <a:t>When Will Help Arrive?</a:t>
            </a:r>
            <a:endParaRPr lang="en-US" dirty="0"/>
          </a:p>
        </p:txBody>
      </p:sp>
      <p:graphicFrame>
        <p:nvGraphicFramePr>
          <p:cNvPr id="6" name="Diagram 5"/>
          <p:cNvGraphicFramePr/>
          <p:nvPr/>
        </p:nvGraphicFramePr>
        <p:xfrm>
          <a:off x="0" y="2438400"/>
          <a:ext cx="5715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7"/>
          <p:cNvSpPr>
            <a:spLocks noGrp="1"/>
          </p:cNvSpPr>
          <p:nvPr>
            <p:ph type="sldNum" sz="quarter" idx="12"/>
          </p:nvPr>
        </p:nvSpPr>
        <p:spPr/>
        <p:txBody>
          <a:bodyPr/>
          <a:lstStyle/>
          <a:p>
            <a:fld id="{09F307A9-962B-D343-AB25-FB6922D86A32}" type="slidenum">
              <a:rPr lang="en-US" smtClean="0"/>
              <a:pPr/>
              <a:t>14</a:t>
            </a:fld>
            <a:endParaRPr lang="en-US" dirty="0"/>
          </a:p>
        </p:txBody>
      </p:sp>
      <p:sp>
        <p:nvSpPr>
          <p:cNvPr id="7" name="Title 1"/>
          <p:cNvSpPr txBox="1">
            <a:spLocks/>
          </p:cNvSpPr>
          <p:nvPr/>
        </p:nvSpPr>
        <p:spPr>
          <a:xfrm>
            <a:off x="990600" y="5334000"/>
            <a:ext cx="6858000" cy="1524000"/>
          </a:xfrm>
          <a:prstGeom prst="roundRect">
            <a:avLst/>
          </a:prstGeom>
          <a:solidFill>
            <a:schemeClr val="tx2">
              <a:lumMod val="20000"/>
              <a:lumOff val="80000"/>
              <a:alpha val="26000"/>
            </a:schemeClr>
          </a:solidFill>
          <a:ln>
            <a:solidFill>
              <a:schemeClr val="tx1"/>
            </a:solidFill>
          </a:ln>
        </p:spPr>
        <p:txBody>
          <a:bodyPr vert="horz" lIns="91440" tIns="45720" rIns="91440" bIns="45720" rtlCol="0" anchor="ctr">
            <a:noAutofit/>
          </a:bodyPr>
          <a:lstStyle/>
          <a:p>
            <a:pPr marL="0" marR="0" lvl="0" indent="0" defTabSz="457200" rtl="0" eaLnBrk="1" fontAlgn="auto" latinLnBrk="0" hangingPunct="1">
              <a:lnSpc>
                <a:spcPts val="4400"/>
              </a:lnSpc>
              <a:spcBef>
                <a:spcPct val="0"/>
              </a:spcBef>
              <a:spcAft>
                <a:spcPts val="0"/>
              </a:spcAft>
              <a:buClrTx/>
              <a:buSzTx/>
              <a:buFontTx/>
              <a:buNone/>
              <a:tabLst/>
              <a:defRPr/>
            </a:pPr>
            <a:r>
              <a:rPr kumimoji="0" lang="en-US" sz="2800" b="1" i="0" u="none" strike="noStrike" kern="1200" cap="none" spc="0" normalizeH="0" baseline="0" noProof="0" dirty="0" smtClean="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What is the capacity</a:t>
            </a:r>
            <a:r>
              <a:rPr kumimoji="0" lang="en-US" sz="2800" b="1" i="0" u="none" strike="noStrike" kern="1200" cap="none" spc="0" normalizeH="0" noProof="0" dirty="0" smtClean="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 of the Government?</a:t>
            </a:r>
          </a:p>
          <a:p>
            <a:pPr marL="0" marR="0" lvl="0" indent="0" defTabSz="457200" rtl="0" eaLnBrk="1" fontAlgn="auto" latinLnBrk="0" hangingPunct="1">
              <a:lnSpc>
                <a:spcPts val="4400"/>
              </a:lnSpc>
              <a:spcBef>
                <a:spcPct val="0"/>
              </a:spcBef>
              <a:spcAft>
                <a:spcPts val="0"/>
              </a:spcAft>
              <a:buClrTx/>
              <a:buSzTx/>
              <a:buFontTx/>
              <a:buNone/>
              <a:tabLst/>
              <a:defRPr/>
            </a:pPr>
            <a:r>
              <a:rPr lang="en-US" sz="2800" b="1" baseline="0" dirty="0" smtClean="0">
                <a:ln w="31550" cmpd="sng">
                  <a:no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What does it consist of? </a:t>
            </a:r>
            <a:r>
              <a:rPr kumimoji="0" lang="en-US" sz="2800" b="1" i="0" u="none" strike="noStrike" kern="1200" cap="none" spc="0" normalizeH="0" noProof="0" dirty="0" smtClean="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IS that enough?</a:t>
            </a:r>
            <a:endParaRPr kumimoji="0" lang="en-US" sz="2800" b="1" i="0" u="none" strike="noStrike" kern="1200" cap="none" spc="0" normalizeH="0" baseline="0" noProof="0" dirty="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Tree>
    <p:extLst>
      <p:ext uri="{BB962C8B-B14F-4D97-AF65-F5344CB8AC3E}">
        <p14:creationId xmlns:p14="http://schemas.microsoft.com/office/powerpoint/2010/main" xmlns="" val="68116111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10-08-07T130732Z_01_AAL103_RTRIDSP_2_PAKISTAN-FLOODS_articleimage.jpg"/>
          <p:cNvPicPr>
            <a:picLocks noChangeAspect="1"/>
          </p:cNvPicPr>
          <p:nvPr/>
        </p:nvPicPr>
        <p:blipFill>
          <a:blip r:embed="rId3" cstate="screen"/>
          <a:stretch>
            <a:fillRect/>
          </a:stretch>
        </p:blipFill>
        <p:spPr>
          <a:xfrm>
            <a:off x="3124200" y="1676400"/>
            <a:ext cx="3714750" cy="3409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1265238"/>
          </a:xfrm>
        </p:spPr>
        <p:txBody>
          <a:bodyPr/>
          <a:lstStyle/>
          <a:p>
            <a:r>
              <a:rPr lang="en-US" dirty="0" smtClean="0"/>
              <a:t>Don’t Expect Help</a:t>
            </a:r>
            <a:endParaRPr lang="en-US" dirty="0"/>
          </a:p>
        </p:txBody>
      </p:sp>
      <p:sp>
        <p:nvSpPr>
          <p:cNvPr id="3" name="Content Placeholder 2"/>
          <p:cNvSpPr>
            <a:spLocks noGrp="1"/>
          </p:cNvSpPr>
          <p:nvPr>
            <p:ph idx="1"/>
          </p:nvPr>
        </p:nvSpPr>
        <p:spPr>
          <a:xfrm>
            <a:off x="304800" y="5181600"/>
            <a:ext cx="8610600" cy="1524000"/>
          </a:xfrm>
        </p:spPr>
        <p:txBody>
          <a:bodyPr>
            <a:normAutofit fontScale="92500"/>
          </a:bodyPr>
          <a:lstStyle/>
          <a:p>
            <a:pPr marL="274320" algn="ctr">
              <a:spcBef>
                <a:spcPts val="1200"/>
              </a:spcBef>
              <a:spcAft>
                <a:spcPts val="1200"/>
              </a:spcAft>
              <a:buNone/>
            </a:pPr>
            <a:r>
              <a:rPr lang="en-US" b="1" dirty="0" smtClean="0">
                <a:latin typeface="Calibri" pitchFamily="34" charset="0"/>
              </a:rPr>
              <a:t>YOUR SURVIVAL DEPENDS ON </a:t>
            </a:r>
            <a:r>
              <a:rPr lang="en-US" b="1" u="sng" dirty="0" smtClean="0">
                <a:latin typeface="Calibri" pitchFamily="34" charset="0"/>
              </a:rPr>
              <a:t>YOUR</a:t>
            </a:r>
            <a:r>
              <a:rPr lang="en-US" b="1" dirty="0" smtClean="0">
                <a:latin typeface="Calibri" pitchFamily="34" charset="0"/>
              </a:rPr>
              <a:t> PREPAREDNESS – NOT THE GOVERNMENTS</a:t>
            </a:r>
          </a:p>
          <a:p>
            <a:pPr marL="274320" algn="ctr">
              <a:spcBef>
                <a:spcPts val="1200"/>
              </a:spcBef>
              <a:spcAft>
                <a:spcPts val="1200"/>
              </a:spcAft>
              <a:buNone/>
            </a:pPr>
            <a:endParaRPr lang="en-US" b="1" dirty="0" smtClean="0">
              <a:latin typeface="Calibri" pitchFamily="34" charset="0"/>
            </a:endParaRPr>
          </a:p>
          <a:p>
            <a:pPr marL="274320" algn="ctr">
              <a:spcBef>
                <a:spcPts val="1200"/>
              </a:spcBef>
              <a:spcAft>
                <a:spcPts val="1200"/>
              </a:spcAft>
              <a:buFont typeface="Arial" pitchFamily="34" charset="0"/>
              <a:buChar char="•"/>
            </a:pPr>
            <a:endParaRPr lang="en-US" b="1" dirty="0" smtClean="0">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15</a:t>
            </a:fld>
            <a:endParaRPr lang="en-US" dirty="0"/>
          </a:p>
        </p:txBody>
      </p:sp>
    </p:spTree>
    <p:extLst>
      <p:ext uri="{BB962C8B-B14F-4D97-AF65-F5344CB8AC3E}">
        <p14:creationId xmlns:p14="http://schemas.microsoft.com/office/powerpoint/2010/main" xmlns="" val="36994993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6858000" cy="1189038"/>
          </a:xfrm>
        </p:spPr>
        <p:txBody>
          <a:bodyPr/>
          <a:lstStyle/>
          <a:p>
            <a:r>
              <a:rPr lang="en-US" i="1" dirty="0" smtClean="0"/>
              <a:t>Are you ready?</a:t>
            </a:r>
            <a:endParaRPr lang="en-US" i="1" dirty="0"/>
          </a:p>
        </p:txBody>
      </p:sp>
      <p:sp>
        <p:nvSpPr>
          <p:cNvPr id="5" name="Content Placeholder 2"/>
          <p:cNvSpPr txBox="1">
            <a:spLocks/>
          </p:cNvSpPr>
          <p:nvPr/>
        </p:nvSpPr>
        <p:spPr>
          <a:xfrm>
            <a:off x="304800" y="1600200"/>
            <a:ext cx="3962400" cy="5105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625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3600" b="1" dirty="0" smtClean="0">
                <a:solidFill>
                  <a:schemeClr val="bg1"/>
                </a:solidFill>
                <a:effectLst>
                  <a:outerShdw blurRad="50800" dist="50800" dir="2700000" algn="tl" rotWithShape="0">
                    <a:srgbClr val="000000"/>
                  </a:outerShdw>
                </a:effectLst>
                <a:latin typeface="Calibri" pitchFamily="34" charset="0"/>
              </a:rPr>
              <a:t>When will the next disaster occur? </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3600" b="1" dirty="0" smtClean="0">
                <a:solidFill>
                  <a:schemeClr val="bg1"/>
                </a:solidFill>
                <a:effectLst>
                  <a:outerShdw blurRad="50800" dist="50800" dir="2700000" algn="tl" rotWithShape="0">
                    <a:srgbClr val="000000"/>
                  </a:outerShdw>
                </a:effectLst>
                <a:latin typeface="Calibri" pitchFamily="34" charset="0"/>
              </a:rPr>
              <a:t>How big will it be?</a:t>
            </a:r>
          </a:p>
          <a:p>
            <a:pPr marL="274320" indent="-342900">
              <a:spcBef>
                <a:spcPts val="1200"/>
              </a:spcBef>
              <a:spcAft>
                <a:spcPts val="1200"/>
              </a:spcAft>
              <a:buFont typeface="Arial" pitchFamily="34" charset="0"/>
              <a:buChar char="•"/>
              <a:defRPr/>
            </a:pPr>
            <a:r>
              <a:rPr lang="en-US" sz="3600" b="1" dirty="0" smtClean="0">
                <a:solidFill>
                  <a:schemeClr val="bg1"/>
                </a:solidFill>
                <a:effectLst>
                  <a:outerShdw blurRad="50800" dist="50800" dir="2700000" algn="tl" rotWithShape="0">
                    <a:srgbClr val="000000"/>
                  </a:outerShdw>
                </a:effectLst>
                <a:latin typeface="Calibri" pitchFamily="34" charset="0"/>
              </a:rPr>
              <a:t>Have you prepared for it?</a:t>
            </a:r>
          </a:p>
          <a:p>
            <a:pPr marL="274320" indent="-342900">
              <a:spcBef>
                <a:spcPts val="1200"/>
              </a:spcBef>
              <a:spcAft>
                <a:spcPts val="1200"/>
              </a:spcAft>
              <a:buFont typeface="Arial" pitchFamily="34" charset="0"/>
              <a:buChar char="•"/>
              <a:defRPr/>
            </a:pPr>
            <a:r>
              <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Who will help you?</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How</a:t>
            </a:r>
            <a:r>
              <a:rPr kumimoji="0" lang="en-US" sz="36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 long will it take for that help to arrive?</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Would your family survive</a:t>
            </a:r>
            <a:r>
              <a:rPr kumimoji="0" lang="en-US" sz="36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 a severe disaster today?</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7" name="Picture 6" descr="00017388-DSR--001.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4648200" y="1600200"/>
            <a:ext cx="396240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16</a:t>
            </a:fld>
            <a:endParaRPr lang="en-US" dirty="0"/>
          </a:p>
        </p:txBody>
      </p:sp>
    </p:spTree>
    <p:extLst>
      <p:ext uri="{BB962C8B-B14F-4D97-AF65-F5344CB8AC3E}">
        <p14:creationId xmlns:p14="http://schemas.microsoft.com/office/powerpoint/2010/main" xmlns="" val="309046299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BE READY!</a:t>
            </a:r>
          </a:p>
        </p:txBody>
      </p:sp>
      <p:sp>
        <p:nvSpPr>
          <p:cNvPr id="6" name="Slide Number Placeholder 5"/>
          <p:cNvSpPr>
            <a:spLocks noGrp="1"/>
          </p:cNvSpPr>
          <p:nvPr>
            <p:ph type="sldNum" sz="quarter" idx="12"/>
          </p:nvPr>
        </p:nvSpPr>
        <p:spPr/>
        <p:txBody>
          <a:bodyPr/>
          <a:lstStyle/>
          <a:p>
            <a:fld id="{09F307A9-962B-D343-AB25-FB6922D86A32}" type="slidenum">
              <a:rPr lang="en-US" smtClean="0"/>
              <a:pPr/>
              <a:t>17</a:t>
            </a:fld>
            <a:endParaRPr lang="en-US" dirty="0"/>
          </a:p>
        </p:txBody>
      </p:sp>
    </p:spTree>
    <p:extLst>
      <p:ext uri="{BB962C8B-B14F-4D97-AF65-F5344CB8AC3E}">
        <p14:creationId xmlns:p14="http://schemas.microsoft.com/office/powerpoint/2010/main" xmlns="" val="396912313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560637"/>
            <a:ext cx="5181600" cy="4068763"/>
          </a:xfrm>
          <a:effectLst>
            <a:outerShdw blurRad="38100" dist="50800" dir="2700000" algn="tl" rotWithShape="0">
              <a:prstClr val="black">
                <a:alpha val="49000"/>
              </a:prstClr>
            </a:outerShdw>
          </a:effectLst>
        </p:spPr>
        <p:txBody>
          <a:bodyPr rtlCol="0">
            <a:noAutofit/>
          </a:bodyPr>
          <a:lstStyle/>
          <a:p>
            <a:pPr marL="742950" indent="-742950" eaLnBrk="1" fontAlgn="auto" hangingPunct="1">
              <a:spcAft>
                <a:spcPts val="0"/>
              </a:spcAft>
              <a:buAutoNum type="arabicPeriod"/>
              <a:defRPr/>
            </a:pPr>
            <a:r>
              <a:rPr lang="en-US" sz="2800" b="1" dirty="0" smtClean="0">
                <a:effectLst/>
              </a:rPr>
              <a:t>Be Aware</a:t>
            </a:r>
          </a:p>
          <a:p>
            <a:pPr lvl="1" indent="-342900">
              <a:defRPr/>
            </a:pPr>
            <a:r>
              <a:rPr lang="en-US" sz="2000" b="1" dirty="0" smtClean="0">
                <a:effectLst/>
              </a:rPr>
              <a:t>Understand the threat</a:t>
            </a:r>
          </a:p>
          <a:p>
            <a:pPr marL="742950" indent="-742950">
              <a:buAutoNum type="arabicPeriod"/>
              <a:defRPr/>
            </a:pPr>
            <a:r>
              <a:rPr lang="en-US" sz="2800" b="1" dirty="0" smtClean="0">
                <a:effectLst/>
              </a:rPr>
              <a:t>Make a Plan</a:t>
            </a:r>
            <a:endParaRPr lang="en-US" sz="2800" b="1" dirty="0">
              <a:effectLst/>
            </a:endParaRPr>
          </a:p>
          <a:p>
            <a:pPr lvl="1">
              <a:defRPr/>
            </a:pPr>
            <a:r>
              <a:rPr lang="en-US" sz="2000" b="1" dirty="0">
                <a:effectLst/>
              </a:rPr>
              <a:t>Have a detailed plan for you and your family to survive a </a:t>
            </a:r>
            <a:r>
              <a:rPr lang="en-US" sz="2000" b="1" dirty="0" smtClean="0">
                <a:effectLst/>
              </a:rPr>
              <a:t>disaster</a:t>
            </a:r>
          </a:p>
          <a:p>
            <a:pPr marL="742950" indent="-742950" eaLnBrk="1" fontAlgn="auto" hangingPunct="1">
              <a:spcAft>
                <a:spcPts val="0"/>
              </a:spcAft>
              <a:buAutoNum type="arabicPeriod"/>
              <a:defRPr/>
            </a:pPr>
            <a:r>
              <a:rPr lang="en-US" sz="2800" b="1" dirty="0" smtClean="0">
                <a:effectLst/>
              </a:rPr>
              <a:t>Get a kit</a:t>
            </a:r>
          </a:p>
          <a:p>
            <a:pPr marL="685800" lvl="1">
              <a:defRPr/>
            </a:pPr>
            <a:r>
              <a:rPr lang="en-US" sz="2000" b="1" dirty="0" smtClean="0">
                <a:effectLst/>
              </a:rPr>
              <a:t> Obtain the supplies and equipment to survive</a:t>
            </a:r>
          </a:p>
          <a:p>
            <a:pPr marL="742950" indent="-742950" eaLnBrk="1" fontAlgn="auto" hangingPunct="1">
              <a:spcAft>
                <a:spcPts val="0"/>
              </a:spcAft>
              <a:buAutoNum type="arabicPeriod"/>
              <a:defRPr/>
            </a:pPr>
            <a:endParaRPr lang="en-US" sz="1600" b="1" dirty="0" smtClean="0">
              <a:effectLst/>
            </a:endParaRPr>
          </a:p>
        </p:txBody>
      </p:sp>
      <p:sp>
        <p:nvSpPr>
          <p:cNvPr id="5" name="Title 1"/>
          <p:cNvSpPr>
            <a:spLocks noGrp="1"/>
          </p:cNvSpPr>
          <p:nvPr>
            <p:ph type="title"/>
          </p:nvPr>
        </p:nvSpPr>
        <p:spPr>
          <a:xfrm>
            <a:off x="1752600" y="152400"/>
            <a:ext cx="6858000" cy="1265238"/>
          </a:xfrm>
        </p:spPr>
        <p:txBody>
          <a:bodyPr/>
          <a:lstStyle/>
          <a:p>
            <a:r>
              <a:rPr lang="en-US" dirty="0" smtClean="0"/>
              <a:t>Be Ready!</a:t>
            </a:r>
            <a:endParaRPr lang="en-US" dirty="0"/>
          </a:p>
        </p:txBody>
      </p:sp>
      <p:sp>
        <p:nvSpPr>
          <p:cNvPr id="6" name="Title 1"/>
          <p:cNvSpPr txBox="1">
            <a:spLocks/>
          </p:cNvSpPr>
          <p:nvPr/>
        </p:nvSpPr>
        <p:spPr>
          <a:xfrm>
            <a:off x="304800" y="1706562"/>
            <a:ext cx="5181600" cy="731838"/>
          </a:xfrm>
          <a:prstGeom prst="roundRect">
            <a:avLst/>
          </a:prstGeom>
          <a:solidFill>
            <a:schemeClr val="tx2">
              <a:lumMod val="20000"/>
              <a:lumOff val="80000"/>
              <a:alpha val="26000"/>
            </a:schemeClr>
          </a:solidFill>
          <a:ln>
            <a:solidFill>
              <a:schemeClr val="tx1"/>
            </a:solidFill>
          </a:ln>
        </p:spPr>
        <p:txBody>
          <a:bodyPr vert="horz" lIns="91440" tIns="45720" rIns="91440" bIns="45720" rtlCol="0" anchor="ctr">
            <a:normAutofit fontScale="925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Steps to preparedness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18</a:t>
            </a:fld>
            <a:endParaRPr lang="en-US" dirty="0"/>
          </a:p>
        </p:txBody>
      </p:sp>
      <p:pic>
        <p:nvPicPr>
          <p:cNvPr id="2050"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809343" y="1706562"/>
            <a:ext cx="2946400" cy="4591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28453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Be Aware</a:t>
            </a:r>
          </a:p>
        </p:txBody>
      </p:sp>
      <p:sp>
        <p:nvSpPr>
          <p:cNvPr id="6" name="Slide Number Placeholder 5"/>
          <p:cNvSpPr>
            <a:spLocks noGrp="1"/>
          </p:cNvSpPr>
          <p:nvPr>
            <p:ph type="sldNum" sz="quarter" idx="12"/>
          </p:nvPr>
        </p:nvSpPr>
        <p:spPr/>
        <p:txBody>
          <a:bodyPr/>
          <a:lstStyle/>
          <a:p>
            <a:fld id="{09F307A9-962B-D343-AB25-FB6922D86A32}" type="slidenum">
              <a:rPr lang="en-US" smtClean="0"/>
              <a:pPr/>
              <a:t>19</a:t>
            </a:fld>
            <a:endParaRPr lang="en-US" dirty="0"/>
          </a:p>
        </p:txBody>
      </p:sp>
    </p:spTree>
    <p:extLst>
      <p:ext uri="{BB962C8B-B14F-4D97-AF65-F5344CB8AC3E}">
        <p14:creationId xmlns:p14="http://schemas.microsoft.com/office/powerpoint/2010/main" xmlns="" val="371598904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http://static.gamesradar.com/images/mb/GamesRadar/us/Games/I/I%20Am%20Alive/Everything%20Else/PSW117.prev_iamalive.art1--article_image.jpg"/>
          <p:cNvPicPr>
            <a:picLocks noChangeAspect="1" noChangeArrowheads="1"/>
          </p:cNvPicPr>
          <p:nvPr/>
        </p:nvPicPr>
        <p:blipFill>
          <a:blip r:embed="rId3" cstate="screen"/>
          <a:srcRect/>
          <a:stretch>
            <a:fillRect/>
          </a:stretch>
        </p:blipFill>
        <p:spPr bwMode="auto">
          <a:xfrm>
            <a:off x="2308663" y="1357210"/>
            <a:ext cx="4526673" cy="37240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3250" name="Title 1"/>
          <p:cNvSpPr>
            <a:spLocks noGrp="1"/>
          </p:cNvSpPr>
          <p:nvPr>
            <p:ph type="ctrTitle"/>
          </p:nvPr>
        </p:nvSpPr>
        <p:spPr>
          <a:xfrm>
            <a:off x="1752600" y="152400"/>
            <a:ext cx="6248400" cy="1066800"/>
          </a:xfrm>
          <a:prstGeom prst="roundRect">
            <a:avLst/>
          </a:prstGeom>
          <a:solidFill>
            <a:schemeClr val="tx2">
              <a:lumMod val="20000"/>
              <a:lumOff val="80000"/>
              <a:alpha val="13000"/>
            </a:schemeClr>
          </a:solidFill>
          <a:ln>
            <a:solidFill>
              <a:schemeClr val="tx1"/>
            </a:solidFill>
          </a:ln>
          <a:effectLst>
            <a:outerShdw blurRad="50800" dir="8100000" algn="tr" rotWithShape="0">
              <a:prstClr val="black">
                <a:alpha val="40000"/>
              </a:prstClr>
            </a:outerShdw>
          </a:effectLst>
        </p:spPr>
        <p:txBody>
          <a:bodyPr/>
          <a:lstStyle/>
          <a:p>
            <a:r>
              <a:rPr lang="en-US" sz="8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rPr>
              <a:t>IDRN 1100</a:t>
            </a:r>
          </a:p>
        </p:txBody>
      </p:sp>
      <p:sp>
        <p:nvSpPr>
          <p:cNvPr id="3" name="Subtitle 2"/>
          <p:cNvSpPr>
            <a:spLocks noGrp="1"/>
          </p:cNvSpPr>
          <p:nvPr>
            <p:ph type="subTitle" idx="1"/>
          </p:nvPr>
        </p:nvSpPr>
        <p:spPr>
          <a:xfrm>
            <a:off x="1828800" y="5334000"/>
            <a:ext cx="5486400" cy="1447800"/>
          </a:xfrm>
          <a:prstGeom prst="roundRect">
            <a:avLst/>
          </a:prstGeom>
        </p:spPr>
        <p:txBody>
          <a:bodyPr>
            <a:normAutofit fontScale="92500" lnSpcReduction="20000"/>
          </a:bodyPr>
          <a:lstStyle/>
          <a:p>
            <a:pPr>
              <a:defRPr/>
            </a:pPr>
            <a:r>
              <a:rPr lang="en-US" sz="4400" b="1" dirty="0" smtClean="0"/>
              <a:t>Belize</a:t>
            </a:r>
          </a:p>
          <a:p>
            <a:pPr>
              <a:defRPr/>
            </a:pPr>
            <a:r>
              <a:rPr lang="en-US" sz="4400" b="1" dirty="0" smtClean="0"/>
              <a:t>September, 2014</a:t>
            </a:r>
            <a:endParaRPr lang="en-US" sz="44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2</a:t>
            </a:fld>
            <a:endParaRPr lang="en-US" dirty="0"/>
          </a:p>
        </p:txBody>
      </p:sp>
    </p:spTree>
    <p:extLst>
      <p:ext uri="{BB962C8B-B14F-4D97-AF65-F5344CB8AC3E}">
        <p14:creationId xmlns:p14="http://schemas.microsoft.com/office/powerpoint/2010/main" xmlns="" val="323617484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162800" cy="1219200"/>
          </a:xfrm>
        </p:spPr>
        <p:txBody>
          <a:bodyPr>
            <a:normAutofit fontScale="90000"/>
          </a:bodyPr>
          <a:lstStyle/>
          <a:p>
            <a:pPr algn="ctr"/>
            <a:r>
              <a:rPr lang="en-US" dirty="0" smtClean="0"/>
              <a:t>What is the definition of a disaster</a:t>
            </a:r>
            <a:endParaRPr lang="en-US" b="1" dirty="0" smtClean="0"/>
          </a:p>
        </p:txBody>
      </p:sp>
      <p:pic>
        <p:nvPicPr>
          <p:cNvPr id="45058" name="Picture 2"/>
          <p:cNvPicPr>
            <a:picLocks noChangeAspect="1" noChangeArrowheads="1"/>
          </p:cNvPicPr>
          <p:nvPr/>
        </p:nvPicPr>
        <p:blipFill>
          <a:blip r:embed="rId3" cstate="screen"/>
          <a:srcRect/>
          <a:stretch>
            <a:fillRect/>
          </a:stretch>
        </p:blipFill>
        <p:spPr bwMode="auto">
          <a:xfrm>
            <a:off x="685800" y="1981200"/>
            <a:ext cx="7798377" cy="4495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9F307A9-962B-D343-AB25-FB6922D86A32}"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6400800" cy="1219200"/>
          </a:xfrm>
        </p:spPr>
        <p:txBody>
          <a:bodyPr>
            <a:normAutofit fontScale="90000"/>
          </a:bodyPr>
          <a:lstStyle/>
          <a:p>
            <a:pPr algn="ctr"/>
            <a:r>
              <a:rPr lang="en-US" dirty="0" smtClean="0"/>
              <a:t>What is the definition of a disaster</a:t>
            </a:r>
            <a:endParaRPr lang="en-US" b="1" dirty="0" smtClean="0"/>
          </a:p>
        </p:txBody>
      </p:sp>
      <p:sp>
        <p:nvSpPr>
          <p:cNvPr id="4" name="Content Placeholder 2"/>
          <p:cNvSpPr txBox="1">
            <a:spLocks/>
          </p:cNvSpPr>
          <p:nvPr/>
        </p:nvSpPr>
        <p:spPr>
          <a:xfrm>
            <a:off x="533400" y="1981200"/>
            <a:ext cx="8458200" cy="4724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92500" lnSpcReduction="10000"/>
          </a:bodyPr>
          <a:lstStyle/>
          <a:p>
            <a:pPr>
              <a:spcBef>
                <a:spcPts val="600"/>
              </a:spcBef>
              <a:spcAft>
                <a:spcPts val="600"/>
              </a:spcAft>
              <a:defRPr/>
            </a:pPr>
            <a:r>
              <a:rPr lang="en-US" sz="2900" b="1" dirty="0" smtClean="0">
                <a:solidFill>
                  <a:schemeClr val="bg1"/>
                </a:solidFill>
                <a:effectLst>
                  <a:outerShdw blurRad="50800" dist="50800" dir="2700000" algn="tl" rotWithShape="0">
                    <a:srgbClr val="000000"/>
                  </a:outerShdw>
                </a:effectLst>
                <a:latin typeface="Calibri" pitchFamily="34" charset="0"/>
              </a:rPr>
              <a:t>“A disaster is a non-routine event that </a:t>
            </a:r>
            <a:r>
              <a:rPr lang="en-US" sz="2900" b="1" u="sng" dirty="0" smtClean="0">
                <a:solidFill>
                  <a:schemeClr val="bg1"/>
                </a:solidFill>
                <a:effectLst>
                  <a:outerShdw blurRad="50800" dist="50800" dir="2700000" algn="tl" rotWithShape="0">
                    <a:srgbClr val="000000"/>
                  </a:outerShdw>
                </a:effectLst>
                <a:latin typeface="Calibri" pitchFamily="34" charset="0"/>
              </a:rPr>
              <a:t>exceeds the capacity </a:t>
            </a:r>
            <a:r>
              <a:rPr lang="en-US" sz="2900" b="1" dirty="0" smtClean="0">
                <a:solidFill>
                  <a:schemeClr val="bg1"/>
                </a:solidFill>
                <a:effectLst>
                  <a:outerShdw blurRad="50800" dist="50800" dir="2700000" algn="tl" rotWithShape="0">
                    <a:srgbClr val="000000"/>
                  </a:outerShdw>
                </a:effectLst>
                <a:latin typeface="Calibri" pitchFamily="34" charset="0"/>
              </a:rPr>
              <a:t>of the affected area to respond to it in such a way as to save lives; to preserve property; and to maintain the social, ecological, economic, and political stability of the affected region.” (FEMA) </a:t>
            </a:r>
          </a:p>
          <a:p>
            <a:pPr>
              <a:spcBef>
                <a:spcPts val="600"/>
              </a:spcBef>
              <a:spcAft>
                <a:spcPts val="600"/>
              </a:spcAft>
              <a:defRPr/>
            </a:pPr>
            <a:r>
              <a:rPr lang="en-US" sz="2900" b="1" dirty="0" smtClean="0">
                <a:solidFill>
                  <a:schemeClr val="bg1"/>
                </a:solidFill>
                <a:effectLst>
                  <a:outerShdw blurRad="50800" dist="50800" dir="2700000" algn="tl" rotWithShape="0">
                    <a:srgbClr val="000000"/>
                  </a:outerShdw>
                </a:effectLst>
                <a:latin typeface="Calibri" pitchFamily="34" charset="0"/>
              </a:rPr>
              <a:t>“A </a:t>
            </a:r>
            <a:r>
              <a:rPr lang="en-US" sz="2900" b="1" dirty="0">
                <a:solidFill>
                  <a:schemeClr val="bg1"/>
                </a:solidFill>
                <a:effectLst>
                  <a:outerShdw blurRad="50800" dist="50800" dir="2700000" algn="tl" rotWithShape="0">
                    <a:srgbClr val="000000"/>
                  </a:outerShdw>
                </a:effectLst>
                <a:latin typeface="Calibri" pitchFamily="34" charset="0"/>
              </a:rPr>
              <a:t>disaster is a serious disruption of the functioning of a society, causing widespread human, material or environmental losses </a:t>
            </a:r>
            <a:r>
              <a:rPr lang="en-US" sz="2900" b="1" u="sng" dirty="0">
                <a:solidFill>
                  <a:schemeClr val="bg1"/>
                </a:solidFill>
                <a:effectLst>
                  <a:outerShdw blurRad="50800" dist="50800" dir="2700000" algn="tl" rotWithShape="0">
                    <a:srgbClr val="000000"/>
                  </a:outerShdw>
                </a:effectLst>
                <a:latin typeface="Calibri" pitchFamily="34" charset="0"/>
              </a:rPr>
              <a:t>which exceed the ability </a:t>
            </a:r>
            <a:r>
              <a:rPr lang="en-US" sz="2900" b="1" dirty="0">
                <a:solidFill>
                  <a:schemeClr val="bg1"/>
                </a:solidFill>
                <a:effectLst>
                  <a:outerShdw blurRad="50800" dist="50800" dir="2700000" algn="tl" rotWithShape="0">
                    <a:srgbClr val="000000"/>
                  </a:outerShdw>
                </a:effectLst>
                <a:latin typeface="Calibri" pitchFamily="34" charset="0"/>
              </a:rPr>
              <a:t>of the affected society to cope using only its own </a:t>
            </a:r>
            <a:r>
              <a:rPr lang="en-US" sz="2900" b="1" dirty="0" smtClean="0">
                <a:solidFill>
                  <a:schemeClr val="bg1"/>
                </a:solidFill>
                <a:effectLst>
                  <a:outerShdw blurRad="50800" dist="50800" dir="2700000" algn="tl" rotWithShape="0">
                    <a:srgbClr val="000000"/>
                  </a:outerShdw>
                </a:effectLst>
                <a:latin typeface="Calibri" pitchFamily="34" charset="0"/>
              </a:rPr>
              <a:t>resources”</a:t>
            </a:r>
          </a:p>
          <a:p>
            <a:pPr>
              <a:spcBef>
                <a:spcPts val="600"/>
              </a:spcBef>
              <a:spcAft>
                <a:spcPts val="600"/>
              </a:spcAft>
              <a:defRPr/>
            </a:pPr>
            <a:r>
              <a:rPr lang="en-US" sz="2900" b="1" dirty="0">
                <a:solidFill>
                  <a:schemeClr val="bg1"/>
                </a:solidFill>
                <a:effectLst>
                  <a:outerShdw blurRad="50800" dist="50800" dir="2700000" algn="tl" rotWithShape="0">
                    <a:srgbClr val="000000"/>
                  </a:outerShdw>
                </a:effectLst>
                <a:latin typeface="Calibri" pitchFamily="34" charset="0"/>
              </a:rPr>
              <a:t>(</a:t>
            </a:r>
            <a:r>
              <a:rPr lang="en-US" sz="2900" b="1" dirty="0" smtClean="0">
                <a:solidFill>
                  <a:schemeClr val="bg1"/>
                </a:solidFill>
                <a:effectLst>
                  <a:outerShdw blurRad="50800" dist="50800" dir="2700000" algn="tl" rotWithShape="0">
                    <a:srgbClr val="000000"/>
                  </a:outerShdw>
                </a:effectLst>
                <a:latin typeface="Calibri" pitchFamily="34" charset="0"/>
              </a:rPr>
              <a:t>UNDP)</a:t>
            </a:r>
            <a:endParaRPr lang="en-US" sz="2900" b="1" dirty="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lang="en-US" sz="2900" b="1" dirty="0" smtClean="0">
              <a:solidFill>
                <a:schemeClr val="bg1"/>
              </a:solidFill>
              <a:effectLst>
                <a:outerShdw blurRad="50800" dist="50800" dir="2700000" algn="tl" rotWithShape="0">
                  <a:srgbClr val="000000"/>
                </a:outerShdw>
              </a:effectLst>
              <a:latin typeface="Calibri" pitchFamily="34" charset="0"/>
            </a:endParaRPr>
          </a:p>
        </p:txBody>
      </p:sp>
    </p:spTree>
    <p:extLst>
      <p:ext uri="{BB962C8B-B14F-4D97-AF65-F5344CB8AC3E}">
        <p14:creationId xmlns:p14="http://schemas.microsoft.com/office/powerpoint/2010/main" xmlns="" val="11625281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Types of Disaster</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2" name="Slide Number Placeholder 11"/>
          <p:cNvSpPr>
            <a:spLocks noGrp="1"/>
          </p:cNvSpPr>
          <p:nvPr>
            <p:ph type="sldNum" sz="quarter" idx="12"/>
          </p:nvPr>
        </p:nvSpPr>
        <p:spPr/>
        <p:txBody>
          <a:bodyPr/>
          <a:lstStyle/>
          <a:p>
            <a:fld id="{09F307A9-962B-D343-AB25-FB6922D86A32}" type="slidenum">
              <a:rPr lang="en-US" smtClean="0"/>
              <a:pPr/>
              <a:t>22</a:t>
            </a:fld>
            <a:endParaRPr lang="en-US" dirty="0"/>
          </a:p>
        </p:txBody>
      </p:sp>
      <p:graphicFrame>
        <p:nvGraphicFramePr>
          <p:cNvPr id="10" name="Diagram 9"/>
          <p:cNvGraphicFramePr/>
          <p:nvPr/>
        </p:nvGraphicFramePr>
        <p:xfrm>
          <a:off x="228600" y="1257300"/>
          <a:ext cx="8915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05437302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477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Natural Disasters</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23</a:t>
            </a:fld>
            <a:endParaRPr lang="en-US" dirty="0"/>
          </a:p>
        </p:txBody>
      </p:sp>
      <p:graphicFrame>
        <p:nvGraphicFramePr>
          <p:cNvPr id="5" name="Diagram 4"/>
          <p:cNvGraphicFramePr/>
          <p:nvPr/>
        </p:nvGraphicFramePr>
        <p:xfrm>
          <a:off x="381000" y="1397000"/>
          <a:ext cx="8534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146458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he2012source.com/wp-content/uploads/2011/07/400_volcano41.jpg"/>
          <p:cNvPicPr>
            <a:picLocks noChangeAspect="1" noChangeArrowheads="1"/>
          </p:cNvPicPr>
          <p:nvPr/>
        </p:nvPicPr>
        <p:blipFill>
          <a:blip r:embed="rId3"/>
          <a:srcRect/>
          <a:stretch>
            <a:fillRect/>
          </a:stretch>
        </p:blipFill>
        <p:spPr bwMode="auto">
          <a:xfrm>
            <a:off x="3048000" y="1714500"/>
            <a:ext cx="3810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152400"/>
            <a:ext cx="7086600" cy="1371600"/>
          </a:xfrm>
          <a:prstGeom prst="roundRect">
            <a:avLst/>
          </a:prstGeom>
          <a:solidFill>
            <a:schemeClr val="tx2">
              <a:lumMod val="20000"/>
              <a:lumOff val="80000"/>
              <a:alpha val="41000"/>
            </a:schemeClr>
          </a:solidFill>
          <a:ln>
            <a:solidFill>
              <a:schemeClr val="tx1"/>
            </a:solidFill>
          </a:ln>
        </p:spPr>
        <p:txBody>
          <a:bodyPr/>
          <a:lstStyle/>
          <a:p>
            <a:r>
              <a:rPr lang="en-US" sz="6000" dirty="0" smtClean="0"/>
              <a:t>Is it a disaster if</a:t>
            </a:r>
            <a:r>
              <a:rPr lang="en-US" sz="6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p>
        </p:txBody>
      </p:sp>
      <p:sp>
        <p:nvSpPr>
          <p:cNvPr id="6" name="Slide Number Placeholder 5"/>
          <p:cNvSpPr>
            <a:spLocks noGrp="1"/>
          </p:cNvSpPr>
          <p:nvPr>
            <p:ph type="sldNum" sz="quarter" idx="12"/>
          </p:nvPr>
        </p:nvSpPr>
        <p:spPr/>
        <p:txBody>
          <a:bodyPr/>
          <a:lstStyle/>
          <a:p>
            <a:fld id="{09F307A9-962B-D343-AB25-FB6922D86A32}" type="slidenum">
              <a:rPr lang="en-US" smtClean="0"/>
              <a:pPr/>
              <a:t>24</a:t>
            </a:fld>
            <a:endParaRPr lang="en-US" dirty="0"/>
          </a:p>
        </p:txBody>
      </p:sp>
      <p:sp>
        <p:nvSpPr>
          <p:cNvPr id="9" name="Content Placeholder 2"/>
          <p:cNvSpPr txBox="1">
            <a:spLocks/>
          </p:cNvSpPr>
          <p:nvPr/>
        </p:nvSpPr>
        <p:spPr>
          <a:xfrm>
            <a:off x="1219200" y="4724400"/>
            <a:ext cx="6705600" cy="2057400"/>
          </a:xfrm>
          <a:prstGeom prst="roundRect">
            <a:avLst/>
          </a:prstGeom>
          <a:solidFill>
            <a:schemeClr val="tx2">
              <a:lumMod val="20000"/>
              <a:lumOff val="80000"/>
              <a:alpha val="11000"/>
            </a:schemeClr>
          </a:solidFill>
          <a:ln>
            <a:solidFill>
              <a:schemeClr val="tx1"/>
            </a:solidFill>
          </a:ln>
        </p:spPr>
        <p:txBody>
          <a:bodyPr vert="horz" lIns="91440" tIns="45720" rIns="91440" bIns="45720" rtlCol="0">
            <a:normAutofit fontScale="40000" lnSpcReduction="20000"/>
          </a:bodyPr>
          <a:lstStyle/>
          <a:p>
            <a:pPr marL="342900" marR="0" lvl="1" indent="-342900" defTabSz="457200" rtl="0" eaLnBrk="1" fontAlgn="auto" latinLnBrk="0" hangingPunct="1">
              <a:lnSpc>
                <a:spcPct val="80000"/>
              </a:lnSpc>
              <a:spcBef>
                <a:spcPts val="1200"/>
              </a:spcBef>
              <a:spcAft>
                <a:spcPts val="1200"/>
              </a:spcAft>
              <a:buClrTx/>
              <a:buSzTx/>
              <a:buFont typeface="Arial"/>
              <a:buChar char="•"/>
              <a:tabLst/>
              <a:defRPr/>
            </a:pPr>
            <a:r>
              <a:rPr kumimoji="0" lang="en-US" sz="4324" b="1" i="0" u="none" strike="noStrike" kern="1200" cap="none" spc="0" normalizeH="0" baseline="0" noProof="0" dirty="0" smtClean="0">
                <a:ln>
                  <a:noFill/>
                </a:ln>
                <a:solidFill>
                  <a:srgbClr val="FFFFFF"/>
                </a:solidFill>
                <a:effectLst/>
                <a:uLnTx/>
                <a:uFillTx/>
                <a:latin typeface="+mn-lt"/>
                <a:ea typeface="+mn-ea"/>
                <a:cs typeface="+mn-cs"/>
              </a:rPr>
              <a:t>If a</a:t>
            </a:r>
            <a:r>
              <a:rPr kumimoji="0" lang="en-US" sz="4324" b="1" i="0" u="none" strike="noStrike" kern="1200" cap="none" spc="0" normalizeH="0" noProof="0" dirty="0" smtClean="0">
                <a:ln>
                  <a:noFill/>
                </a:ln>
                <a:solidFill>
                  <a:srgbClr val="FFFFFF"/>
                </a:solidFill>
                <a:effectLst/>
                <a:uLnTx/>
                <a:uFillTx/>
                <a:latin typeface="+mn-lt"/>
                <a:ea typeface="+mn-ea"/>
                <a:cs typeface="+mn-cs"/>
              </a:rPr>
              <a:t> Volcano erupts on an uninhabited island</a:t>
            </a:r>
            <a:r>
              <a:rPr lang="en-US" sz="4324" b="1" dirty="0">
                <a:solidFill>
                  <a:srgbClr val="FFFFFF"/>
                </a:solidFill>
              </a:rPr>
              <a:t> </a:t>
            </a:r>
            <a:r>
              <a:rPr lang="en-US" sz="4324" b="1" dirty="0" smtClean="0">
                <a:solidFill>
                  <a:srgbClr val="FFFFFF"/>
                </a:solidFill>
              </a:rPr>
              <a:t>in the Pacific Ring and there is no significant environmental impact?</a:t>
            </a:r>
            <a:endParaRPr kumimoji="0" lang="en-US" sz="4324" b="1" i="0" u="none" strike="noStrike" kern="1200" cap="none" spc="0" normalizeH="0" noProof="0" dirty="0" smtClean="0">
              <a:ln>
                <a:noFill/>
              </a:ln>
              <a:solidFill>
                <a:srgbClr val="FFFFFF"/>
              </a:solidFill>
              <a:effectLst/>
              <a:uLnTx/>
              <a:uFillTx/>
              <a:latin typeface="+mn-lt"/>
              <a:ea typeface="+mn-ea"/>
              <a:cs typeface="+mn-cs"/>
            </a:endParaRPr>
          </a:p>
          <a:p>
            <a:pPr marL="342900" marR="0" lvl="1" indent="-342900" defTabSz="457200" rtl="0" eaLnBrk="1" fontAlgn="auto" latinLnBrk="0" hangingPunct="1">
              <a:lnSpc>
                <a:spcPct val="80000"/>
              </a:lnSpc>
              <a:spcBef>
                <a:spcPts val="1200"/>
              </a:spcBef>
              <a:spcAft>
                <a:spcPts val="1200"/>
              </a:spcAft>
              <a:buClrTx/>
              <a:buSzTx/>
              <a:buFont typeface="Arial"/>
              <a:buChar char="•"/>
              <a:tabLst/>
              <a:defRPr/>
            </a:pPr>
            <a:r>
              <a:rPr lang="en-US" sz="4324" b="1" baseline="0" dirty="0" smtClean="0">
                <a:solidFill>
                  <a:srgbClr val="FFFFFF"/>
                </a:solidFill>
              </a:rPr>
              <a:t>If an Earthquake</a:t>
            </a:r>
            <a:r>
              <a:rPr lang="en-US" sz="4324" b="1" dirty="0" smtClean="0">
                <a:solidFill>
                  <a:srgbClr val="FFFFFF"/>
                </a:solidFill>
              </a:rPr>
              <a:t> occurs in a prepared city in Japan and there are no casualties or and little damage?</a:t>
            </a:r>
          </a:p>
          <a:p>
            <a:pPr marL="342900" marR="0" lvl="1" indent="-342900" defTabSz="457200" rtl="0" eaLnBrk="1" fontAlgn="auto" latinLnBrk="0" hangingPunct="1">
              <a:lnSpc>
                <a:spcPct val="80000"/>
              </a:lnSpc>
              <a:spcBef>
                <a:spcPts val="1200"/>
              </a:spcBef>
              <a:spcAft>
                <a:spcPts val="1200"/>
              </a:spcAft>
              <a:buClrTx/>
              <a:buSzTx/>
              <a:buFont typeface="Arial"/>
              <a:buChar char="•"/>
              <a:tabLst/>
              <a:defRPr/>
            </a:pPr>
            <a:r>
              <a:rPr kumimoji="0" lang="en-US" sz="4324" b="1" i="0" u="none" strike="noStrike" kern="1200" cap="none" spc="0" normalizeH="0" baseline="0" noProof="0" dirty="0" smtClean="0">
                <a:ln>
                  <a:noFill/>
                </a:ln>
                <a:solidFill>
                  <a:srgbClr val="FFFFFF"/>
                </a:solidFill>
                <a:effectLst/>
                <a:uLnTx/>
                <a:uFillTx/>
                <a:latin typeface="+mn-lt"/>
                <a:ea typeface="+mn-ea"/>
                <a:cs typeface="+mn-cs"/>
              </a:rPr>
              <a:t>If a very large refugee population from Somalia</a:t>
            </a:r>
            <a:r>
              <a:rPr kumimoji="0" lang="en-US" sz="4324" b="1" i="0" u="none" strike="noStrike" kern="1200" cap="none" spc="0" normalizeH="0" noProof="0" dirty="0" smtClean="0">
                <a:ln>
                  <a:noFill/>
                </a:ln>
                <a:solidFill>
                  <a:srgbClr val="FFFFFF"/>
                </a:solidFill>
                <a:effectLst/>
                <a:uLnTx/>
                <a:uFillTx/>
                <a:latin typeface="+mn-lt"/>
                <a:ea typeface="+mn-ea"/>
                <a:cs typeface="+mn-cs"/>
              </a:rPr>
              <a:t> occupies a small community in Kenya?</a:t>
            </a:r>
            <a:endParaRPr kumimoji="0" lang="en-US" sz="4324" b="1" i="0" u="none" strike="noStrike" kern="1200" cap="none" spc="0" normalizeH="0" baseline="0" noProof="0" dirty="0" smtClean="0">
              <a:ln>
                <a:noFill/>
              </a:ln>
              <a:solidFill>
                <a:srgbClr val="FFFFFF"/>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6400800" cy="838200"/>
          </a:xfrm>
        </p:spPr>
        <p:txBody>
          <a:bodyPr/>
          <a:lstStyle/>
          <a:p>
            <a:pPr algn="ctr"/>
            <a:r>
              <a:rPr lang="en-US" dirty="0" smtClean="0"/>
              <a:t>Impact</a:t>
            </a:r>
            <a:endParaRPr lang="en-US" b="1" dirty="0" smtClean="0"/>
          </a:p>
        </p:txBody>
      </p:sp>
      <p:sp>
        <p:nvSpPr>
          <p:cNvPr id="4" name="Title 1"/>
          <p:cNvSpPr txBox="1">
            <a:spLocks/>
          </p:cNvSpPr>
          <p:nvPr/>
        </p:nvSpPr>
        <p:spPr>
          <a:xfrm>
            <a:off x="1447800" y="1143000"/>
            <a:ext cx="6400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550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“Earthquakes don’t kill people, buildings do”</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Slide Number Placeholder 7"/>
          <p:cNvSpPr>
            <a:spLocks noGrp="1"/>
          </p:cNvSpPr>
          <p:nvPr>
            <p:ph type="sldNum" sz="quarter" idx="12"/>
          </p:nvPr>
        </p:nvSpPr>
        <p:spPr>
          <a:xfrm>
            <a:off x="8153400" y="6248400"/>
            <a:ext cx="762000" cy="365125"/>
          </a:xfrm>
        </p:spPr>
        <p:txBody>
          <a:bodyPr/>
          <a:lstStyle/>
          <a:p>
            <a:fld id="{09F307A9-962B-D343-AB25-FB6922D86A32}" type="slidenum">
              <a:rPr lang="en-US" smtClean="0"/>
              <a:pPr/>
              <a:t>25</a:t>
            </a:fld>
            <a:endParaRPr lang="en-US" dirty="0"/>
          </a:p>
        </p:txBody>
      </p:sp>
      <p:grpSp>
        <p:nvGrpSpPr>
          <p:cNvPr id="2" name="Group 6"/>
          <p:cNvGrpSpPr/>
          <p:nvPr/>
        </p:nvGrpSpPr>
        <p:grpSpPr>
          <a:xfrm>
            <a:off x="1524000" y="2057400"/>
            <a:ext cx="1991147" cy="1181067"/>
            <a:chOff x="304817" y="487361"/>
            <a:chExt cx="1686347" cy="1181067"/>
          </a:xfrm>
        </p:grpSpPr>
        <p:sp>
          <p:nvSpPr>
            <p:cNvPr id="21" name="Oval 20"/>
            <p:cNvSpPr/>
            <p:nvPr/>
          </p:nvSpPr>
          <p:spPr>
            <a:xfrm>
              <a:off x="304817" y="487361"/>
              <a:ext cx="1686347"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2" name="Oval 4"/>
            <p:cNvSpPr/>
            <p:nvPr/>
          </p:nvSpPr>
          <p:spPr>
            <a:xfrm>
              <a:off x="551777" y="660324"/>
              <a:ext cx="1192427"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Hazard</a:t>
              </a:r>
              <a:endParaRPr lang="en-US" sz="3100" kern="1200" dirty="0"/>
            </a:p>
          </p:txBody>
        </p:sp>
      </p:grpSp>
      <p:grpSp>
        <p:nvGrpSpPr>
          <p:cNvPr id="3" name="Group 8"/>
          <p:cNvGrpSpPr/>
          <p:nvPr/>
        </p:nvGrpSpPr>
        <p:grpSpPr>
          <a:xfrm rot="180000">
            <a:off x="3733800" y="2133600"/>
            <a:ext cx="1015674" cy="978081"/>
            <a:chOff x="653367" y="1995782"/>
            <a:chExt cx="1015674" cy="978081"/>
          </a:xfrm>
        </p:grpSpPr>
        <p:sp>
          <p:nvSpPr>
            <p:cNvPr id="19" name="Plus 18"/>
            <p:cNvSpPr/>
            <p:nvPr/>
          </p:nvSpPr>
          <p:spPr>
            <a:xfrm rot="18649524">
              <a:off x="672163" y="1976986"/>
              <a:ext cx="978081" cy="1015674"/>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20" name="Plus 6"/>
            <p:cNvSpPr/>
            <p:nvPr/>
          </p:nvSpPr>
          <p:spPr>
            <a:xfrm rot="18649524">
              <a:off x="801808" y="2369801"/>
              <a:ext cx="718791" cy="230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5" name="Group 9"/>
          <p:cNvGrpSpPr/>
          <p:nvPr/>
        </p:nvGrpSpPr>
        <p:grpSpPr>
          <a:xfrm>
            <a:off x="4953000" y="2057400"/>
            <a:ext cx="2231658" cy="1181067"/>
            <a:chOff x="228613" y="3306763"/>
            <a:chExt cx="2231658" cy="1181067"/>
          </a:xfrm>
        </p:grpSpPr>
        <p:sp>
          <p:nvSpPr>
            <p:cNvPr id="17" name="Oval 1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Vulnerability</a:t>
              </a:r>
              <a:endParaRPr lang="en-US" sz="2400" kern="1200" dirty="0"/>
            </a:p>
          </p:txBody>
        </p:sp>
      </p:grpSp>
      <p:sp>
        <p:nvSpPr>
          <p:cNvPr id="15" name="Equal 14"/>
          <p:cNvSpPr/>
          <p:nvPr/>
        </p:nvSpPr>
        <p:spPr>
          <a:xfrm rot="37676">
            <a:off x="1897089" y="5645877"/>
            <a:ext cx="1297357" cy="1093575"/>
          </a:xfrm>
          <a:prstGeom prst="mathEqual">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grpSp>
        <p:nvGrpSpPr>
          <p:cNvPr id="7" name="Group 11"/>
          <p:cNvGrpSpPr/>
          <p:nvPr/>
        </p:nvGrpSpPr>
        <p:grpSpPr>
          <a:xfrm>
            <a:off x="3276600" y="5364136"/>
            <a:ext cx="2086827" cy="1493864"/>
            <a:chOff x="6828572" y="1584318"/>
            <a:chExt cx="2086827" cy="1493864"/>
          </a:xfrm>
        </p:grpSpPr>
        <p:sp>
          <p:nvSpPr>
            <p:cNvPr id="13" name="Oval 12"/>
            <p:cNvSpPr/>
            <p:nvPr/>
          </p:nvSpPr>
          <p:spPr>
            <a:xfrm>
              <a:off x="6828572" y="1584318"/>
              <a:ext cx="2086827" cy="1493864"/>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 name="Oval 12"/>
            <p:cNvSpPr/>
            <p:nvPr/>
          </p:nvSpPr>
          <p:spPr>
            <a:xfrm>
              <a:off x="7134181" y="1803089"/>
              <a:ext cx="1475609" cy="1056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n-US" sz="3800" kern="1200" dirty="0" smtClean="0"/>
                <a:t>Impact</a:t>
              </a:r>
              <a:endParaRPr lang="en-US" sz="3800" kern="1200" dirty="0"/>
            </a:p>
          </p:txBody>
        </p:sp>
      </p:grpSp>
      <p:grpSp>
        <p:nvGrpSpPr>
          <p:cNvPr id="9" name="Group 25"/>
          <p:cNvGrpSpPr/>
          <p:nvPr/>
        </p:nvGrpSpPr>
        <p:grpSpPr>
          <a:xfrm>
            <a:off x="4953000" y="3467133"/>
            <a:ext cx="2231658" cy="1181067"/>
            <a:chOff x="228613" y="3306763"/>
            <a:chExt cx="2231658" cy="1181067"/>
          </a:xfrm>
        </p:grpSpPr>
        <p:sp>
          <p:nvSpPr>
            <p:cNvPr id="27" name="Oval 2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Capacity</a:t>
              </a:r>
              <a:endParaRPr lang="en-US" sz="2400" kern="1200" dirty="0"/>
            </a:p>
          </p:txBody>
        </p:sp>
      </p:grpSp>
      <p:grpSp>
        <p:nvGrpSpPr>
          <p:cNvPr id="10" name="Group 28"/>
          <p:cNvGrpSpPr/>
          <p:nvPr/>
        </p:nvGrpSpPr>
        <p:grpSpPr>
          <a:xfrm rot="13746982">
            <a:off x="3733800" y="3581400"/>
            <a:ext cx="1015674" cy="978081"/>
            <a:chOff x="653367" y="1995782"/>
            <a:chExt cx="1015674" cy="978081"/>
          </a:xfrm>
        </p:grpSpPr>
        <p:sp>
          <p:nvSpPr>
            <p:cNvPr id="30" name="Plus 29"/>
            <p:cNvSpPr/>
            <p:nvPr/>
          </p:nvSpPr>
          <p:spPr>
            <a:xfrm rot="18649524">
              <a:off x="672163" y="1976986"/>
              <a:ext cx="978081" cy="1015674"/>
            </a:xfrm>
            <a:prstGeom prst="mathDivid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31" name="Plus 6"/>
            <p:cNvSpPr/>
            <p:nvPr/>
          </p:nvSpPr>
          <p:spPr>
            <a:xfrm rot="18649524">
              <a:off x="801808" y="2369801"/>
              <a:ext cx="718791" cy="230044"/>
            </a:xfrm>
            <a:prstGeom prst="mathDivide">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39" name="Equal 38"/>
          <p:cNvSpPr/>
          <p:nvPr/>
        </p:nvSpPr>
        <p:spPr>
          <a:xfrm rot="21600000">
            <a:off x="1295400" y="4876801"/>
            <a:ext cx="6400800" cy="160199"/>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40" name="Equal 10"/>
          <p:cNvSpPr/>
          <p:nvPr/>
        </p:nvSpPr>
        <p:spPr>
          <a:xfrm rot="21517676">
            <a:off x="-293390" y="4019510"/>
            <a:ext cx="4782184" cy="10104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p:txBody>
      </p:sp>
    </p:spTree>
    <p:extLst>
      <p:ext uri="{BB962C8B-B14F-4D97-AF65-F5344CB8AC3E}">
        <p14:creationId xmlns:p14="http://schemas.microsoft.com/office/powerpoint/2010/main" xmlns="" val="33986780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7189456" cy="1143000"/>
          </a:xfrm>
        </p:spPr>
        <p:txBody>
          <a:bodyPr>
            <a:normAutofit/>
          </a:bodyPr>
          <a:lstStyle/>
          <a:p>
            <a:r>
              <a:rPr lang="en-US" dirty="0" smtClean="0"/>
              <a:t>Impact</a:t>
            </a:r>
            <a:endParaRPr lang="en-US" dirty="0"/>
          </a:p>
        </p:txBody>
      </p:sp>
      <p:sp>
        <p:nvSpPr>
          <p:cNvPr id="3" name="Text Placeholder 2"/>
          <p:cNvSpPr>
            <a:spLocks noGrp="1"/>
          </p:cNvSpPr>
          <p:nvPr>
            <p:ph type="body" sz="quarter" idx="11"/>
          </p:nvPr>
        </p:nvSpPr>
        <p:spPr>
          <a:xfrm>
            <a:off x="304800" y="1422400"/>
            <a:ext cx="5334000" cy="685800"/>
          </a:xfrm>
        </p:spPr>
        <p:txBody>
          <a:bodyPr>
            <a:normAutofit/>
          </a:bodyPr>
          <a:lstStyle/>
          <a:p>
            <a:r>
              <a:rPr lang="en-US" dirty="0" smtClean="0"/>
              <a:t>Service Disruption</a:t>
            </a:r>
            <a:endParaRPr lang="en-US" dirty="0"/>
          </a:p>
        </p:txBody>
      </p:sp>
      <p:sp>
        <p:nvSpPr>
          <p:cNvPr id="4" name="Text Placeholder 3"/>
          <p:cNvSpPr>
            <a:spLocks noGrp="1"/>
          </p:cNvSpPr>
          <p:nvPr>
            <p:ph type="body" sz="quarter" idx="12"/>
          </p:nvPr>
        </p:nvSpPr>
        <p:spPr>
          <a:xfrm>
            <a:off x="330200" y="2273300"/>
            <a:ext cx="5308600" cy="4495800"/>
          </a:xfrm>
        </p:spPr>
        <p:txBody>
          <a:bodyPr>
            <a:normAutofit fontScale="70000" lnSpcReduction="20000"/>
          </a:bodyPr>
          <a:lstStyle/>
          <a:p>
            <a:pPr marL="274320">
              <a:spcBef>
                <a:spcPts val="0"/>
              </a:spcBef>
              <a:spcAft>
                <a:spcPts val="1200"/>
              </a:spcAft>
            </a:pPr>
            <a:r>
              <a:rPr lang="en-US" dirty="0">
                <a:latin typeface="Calibri" pitchFamily="34" charset="0"/>
              </a:rPr>
              <a:t>Civil Protection &amp; Medicals Systems</a:t>
            </a:r>
          </a:p>
          <a:p>
            <a:pPr marL="674370" lvl="1">
              <a:spcBef>
                <a:spcPts val="0"/>
              </a:spcBef>
              <a:spcAft>
                <a:spcPts val="1200"/>
              </a:spcAft>
            </a:pPr>
            <a:r>
              <a:rPr lang="en-US" dirty="0">
                <a:latin typeface="Calibri" pitchFamily="34" charset="0"/>
              </a:rPr>
              <a:t>EMS, Police, Fire, Hospital</a:t>
            </a:r>
          </a:p>
          <a:p>
            <a:pPr marL="274320">
              <a:spcBef>
                <a:spcPts val="0"/>
              </a:spcBef>
              <a:spcAft>
                <a:spcPts val="1200"/>
              </a:spcAft>
            </a:pPr>
            <a:r>
              <a:rPr lang="en-US" dirty="0" smtClean="0">
                <a:latin typeface="Calibri" pitchFamily="34" charset="0"/>
              </a:rPr>
              <a:t>Pipeline Services</a:t>
            </a:r>
          </a:p>
          <a:p>
            <a:pPr marL="674370" lvl="1">
              <a:spcBef>
                <a:spcPts val="0"/>
              </a:spcBef>
              <a:spcAft>
                <a:spcPts val="1200"/>
              </a:spcAft>
            </a:pPr>
            <a:r>
              <a:rPr lang="en-US" dirty="0" smtClean="0">
                <a:latin typeface="Calibri" pitchFamily="34" charset="0"/>
              </a:rPr>
              <a:t>Sewage, water, gas, etc.</a:t>
            </a:r>
            <a:endParaRPr lang="en-US" dirty="0">
              <a:latin typeface="Calibri" pitchFamily="34" charset="0"/>
            </a:endParaRPr>
          </a:p>
          <a:p>
            <a:pPr marL="274320">
              <a:spcBef>
                <a:spcPts val="0"/>
              </a:spcBef>
              <a:spcAft>
                <a:spcPts val="1200"/>
              </a:spcAft>
            </a:pPr>
            <a:r>
              <a:rPr lang="en-US" dirty="0" smtClean="0">
                <a:latin typeface="Calibri" pitchFamily="34" charset="0"/>
              </a:rPr>
              <a:t>Electric Grid</a:t>
            </a:r>
          </a:p>
          <a:p>
            <a:pPr marL="674370" lvl="1">
              <a:spcBef>
                <a:spcPts val="0"/>
              </a:spcBef>
              <a:spcAft>
                <a:spcPts val="1200"/>
              </a:spcAft>
            </a:pPr>
            <a:r>
              <a:rPr lang="en-US" dirty="0" smtClean="0">
                <a:latin typeface="Calibri" pitchFamily="34" charset="0"/>
              </a:rPr>
              <a:t>Unless solar panels/generator</a:t>
            </a:r>
          </a:p>
          <a:p>
            <a:pPr marL="274320">
              <a:spcBef>
                <a:spcPts val="0"/>
              </a:spcBef>
              <a:spcAft>
                <a:spcPts val="1200"/>
              </a:spcAft>
            </a:pPr>
            <a:r>
              <a:rPr lang="en-US" dirty="0" smtClean="0">
                <a:latin typeface="Calibri" pitchFamily="34" charset="0"/>
              </a:rPr>
              <a:t>Communications Systems</a:t>
            </a:r>
          </a:p>
          <a:p>
            <a:pPr marL="674370" lvl="1">
              <a:spcBef>
                <a:spcPts val="0"/>
              </a:spcBef>
              <a:spcAft>
                <a:spcPts val="1200"/>
              </a:spcAft>
            </a:pPr>
            <a:r>
              <a:rPr lang="en-US" dirty="0" smtClean="0">
                <a:latin typeface="Calibri" pitchFamily="34" charset="0"/>
              </a:rPr>
              <a:t>Mobile, internet, TV, radio, telephone</a:t>
            </a:r>
            <a:endParaRPr lang="en-US" dirty="0">
              <a:latin typeface="Calibri" pitchFamily="34" charset="0"/>
            </a:endParaRPr>
          </a:p>
          <a:p>
            <a:pPr marL="274320">
              <a:spcBef>
                <a:spcPts val="0"/>
              </a:spcBef>
              <a:spcAft>
                <a:spcPts val="1200"/>
              </a:spcAft>
            </a:pPr>
            <a:r>
              <a:rPr lang="en-US" dirty="0" smtClean="0">
                <a:latin typeface="Calibri" pitchFamily="34" charset="0"/>
              </a:rPr>
              <a:t>Logistics/Transit</a:t>
            </a:r>
          </a:p>
          <a:p>
            <a:pPr marL="674370" lvl="1">
              <a:spcBef>
                <a:spcPts val="0"/>
              </a:spcBef>
              <a:spcAft>
                <a:spcPts val="1200"/>
              </a:spcAft>
            </a:pPr>
            <a:r>
              <a:rPr lang="en-US" dirty="0" smtClean="0">
                <a:latin typeface="Calibri" pitchFamily="34" charset="0"/>
              </a:rPr>
              <a:t>Road, rail, air, mail, fuel, merchandise &amp; food goods</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867400" y="1422400"/>
            <a:ext cx="2693656"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1174179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Analysis</a:t>
            </a:r>
            <a:endParaRPr lang="en-US" dirty="0"/>
          </a:p>
        </p:txBody>
      </p:sp>
      <p:sp>
        <p:nvSpPr>
          <p:cNvPr id="3" name="Text Placeholder 2"/>
          <p:cNvSpPr>
            <a:spLocks noGrp="1"/>
          </p:cNvSpPr>
          <p:nvPr>
            <p:ph type="body" sz="quarter" idx="11"/>
          </p:nvPr>
        </p:nvSpPr>
        <p:spPr>
          <a:xfrm>
            <a:off x="304800" y="1422400"/>
            <a:ext cx="4572000" cy="685800"/>
          </a:xfrm>
        </p:spPr>
        <p:txBody>
          <a:bodyPr>
            <a:normAutofit/>
          </a:bodyPr>
          <a:lstStyle/>
          <a:p>
            <a:r>
              <a:rPr lang="en-US" dirty="0" smtClean="0"/>
              <a:t>Risk Analysis</a:t>
            </a:r>
            <a:endParaRPr lang="en-US" dirty="0"/>
          </a:p>
        </p:txBody>
      </p:sp>
      <p:sp>
        <p:nvSpPr>
          <p:cNvPr id="4" name="Text Placeholder 3"/>
          <p:cNvSpPr>
            <a:spLocks noGrp="1"/>
          </p:cNvSpPr>
          <p:nvPr>
            <p:ph type="body" sz="quarter" idx="12"/>
          </p:nvPr>
        </p:nvSpPr>
        <p:spPr>
          <a:xfrm>
            <a:off x="330200" y="2273300"/>
            <a:ext cx="4546600" cy="4495800"/>
          </a:xfrm>
        </p:spPr>
        <p:txBody>
          <a:bodyPr>
            <a:normAutofit/>
          </a:bodyPr>
          <a:lstStyle/>
          <a:p>
            <a:pPr marL="274320">
              <a:spcBef>
                <a:spcPts val="1200"/>
              </a:spcBef>
              <a:spcAft>
                <a:spcPts val="1200"/>
              </a:spcAft>
            </a:pPr>
            <a:r>
              <a:rPr lang="en-US" dirty="0">
                <a:latin typeface="Calibri" pitchFamily="34" charset="0"/>
              </a:rPr>
              <a:t>List hazards that exist in your community</a:t>
            </a:r>
          </a:p>
          <a:p>
            <a:pPr marL="274320">
              <a:spcBef>
                <a:spcPts val="1200"/>
              </a:spcBef>
              <a:spcAft>
                <a:spcPts val="1200"/>
              </a:spcAft>
            </a:pPr>
            <a:r>
              <a:rPr lang="en-US" dirty="0">
                <a:latin typeface="Calibri" pitchFamily="34" charset="0"/>
              </a:rPr>
              <a:t>Probability + Impact</a:t>
            </a:r>
          </a:p>
          <a:p>
            <a:pPr marL="274320">
              <a:spcBef>
                <a:spcPts val="1200"/>
              </a:spcBef>
              <a:spcAft>
                <a:spcPts val="1200"/>
              </a:spcAft>
            </a:pPr>
            <a:r>
              <a:rPr lang="en-US" dirty="0">
                <a:latin typeface="Calibri" pitchFamily="34" charset="0"/>
              </a:rPr>
              <a:t>Highest risk incidents have the greatest sum of Probability and </a:t>
            </a:r>
            <a:r>
              <a:rPr lang="en-US" dirty="0" smtClean="0">
                <a:latin typeface="Calibri" pitchFamily="34" charset="0"/>
              </a:rPr>
              <a:t>Impact</a:t>
            </a:r>
            <a:endParaRPr lang="en-US" dirty="0">
              <a:latin typeface="Calibri" pitchFamily="34" charset="0"/>
            </a:endParaRPr>
          </a:p>
        </p:txBody>
      </p:sp>
      <p:pic>
        <p:nvPicPr>
          <p:cNvPr id="7"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029200" y="1447800"/>
            <a:ext cx="3839574" cy="3566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21560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599" y="152400"/>
            <a:ext cx="7133493" cy="1143000"/>
          </a:xfrm>
        </p:spPr>
        <p:txBody>
          <a:bodyPr/>
          <a:lstStyle/>
          <a:p>
            <a:r>
              <a:rPr lang="en-US" dirty="0" smtClean="0"/>
              <a:t>Disaster Risk Reduction</a:t>
            </a:r>
            <a:endParaRPr lang="en-US" dirty="0"/>
          </a:p>
        </p:txBody>
      </p:sp>
      <p:sp>
        <p:nvSpPr>
          <p:cNvPr id="3" name="Content Placeholder 2"/>
          <p:cNvSpPr>
            <a:spLocks noGrp="1"/>
          </p:cNvSpPr>
          <p:nvPr>
            <p:ph idx="1"/>
          </p:nvPr>
        </p:nvSpPr>
        <p:spPr>
          <a:xfrm>
            <a:off x="304800" y="2362200"/>
            <a:ext cx="4495800" cy="4419600"/>
          </a:xfrm>
        </p:spPr>
        <p:txBody>
          <a:bodyPr>
            <a:normAutofit fontScale="47500" lnSpcReduction="20000"/>
          </a:bodyPr>
          <a:lstStyle/>
          <a:p>
            <a:pPr>
              <a:spcBef>
                <a:spcPts val="1200"/>
              </a:spcBef>
              <a:spcAft>
                <a:spcPts val="1200"/>
              </a:spcAft>
            </a:pPr>
            <a:r>
              <a:rPr lang="en-US" sz="4800" b="1" dirty="0">
                <a:latin typeface="Calibri" pitchFamily="34" charset="0"/>
              </a:rPr>
              <a:t>Prevention - STOP</a:t>
            </a:r>
            <a:endParaRPr lang="en-US" sz="4800" b="1" dirty="0" smtClean="0">
              <a:latin typeface="Calibri" pitchFamily="34" charset="0"/>
            </a:endParaRPr>
          </a:p>
          <a:p>
            <a:pPr lvl="1">
              <a:spcBef>
                <a:spcPts val="1200"/>
              </a:spcBef>
              <a:spcAft>
                <a:spcPts val="1200"/>
              </a:spcAft>
            </a:pPr>
            <a:r>
              <a:rPr lang="en-US" sz="4400" b="1" dirty="0" smtClean="0">
                <a:latin typeface="Calibri" pitchFamily="34" charset="0"/>
              </a:rPr>
              <a:t>Warfare/Structural Failure</a:t>
            </a:r>
          </a:p>
          <a:p>
            <a:pPr>
              <a:spcBef>
                <a:spcPts val="1200"/>
              </a:spcBef>
              <a:spcAft>
                <a:spcPts val="1200"/>
              </a:spcAft>
            </a:pPr>
            <a:r>
              <a:rPr lang="en-US" sz="4800" b="1" dirty="0" smtClean="0">
                <a:latin typeface="Calibri" pitchFamily="34" charset="0"/>
              </a:rPr>
              <a:t>Mitigation - REDUCE</a:t>
            </a:r>
          </a:p>
          <a:p>
            <a:pPr lvl="1">
              <a:spcBef>
                <a:spcPts val="1200"/>
              </a:spcBef>
              <a:spcAft>
                <a:spcPts val="1200"/>
              </a:spcAft>
            </a:pPr>
            <a:r>
              <a:rPr lang="en-US" sz="4400" b="1" dirty="0" smtClean="0">
                <a:latin typeface="Calibri" pitchFamily="34" charset="0"/>
              </a:rPr>
              <a:t>Early Warning/Building Codes/Deadfall/Sea Walls/Deforestation</a:t>
            </a:r>
          </a:p>
          <a:p>
            <a:pPr>
              <a:spcBef>
                <a:spcPts val="1200"/>
              </a:spcBef>
              <a:spcAft>
                <a:spcPts val="1200"/>
              </a:spcAft>
            </a:pPr>
            <a:r>
              <a:rPr lang="en-US" sz="4800" b="1" u="sng" dirty="0" smtClean="0">
                <a:latin typeface="Calibri" pitchFamily="34" charset="0"/>
              </a:rPr>
              <a:t>Preparedness</a:t>
            </a:r>
            <a:r>
              <a:rPr lang="en-US" sz="4800" b="1" dirty="0" smtClean="0">
                <a:latin typeface="Calibri" pitchFamily="34" charset="0"/>
              </a:rPr>
              <a:t> - REACT</a:t>
            </a:r>
            <a:endParaRPr lang="en-US" sz="4800" b="1" u="sng" dirty="0">
              <a:latin typeface="Calibri" pitchFamily="34" charset="0"/>
            </a:endParaRPr>
          </a:p>
          <a:p>
            <a:pPr lvl="1">
              <a:spcBef>
                <a:spcPts val="1200"/>
              </a:spcBef>
              <a:spcAft>
                <a:spcPts val="1200"/>
              </a:spcAft>
            </a:pPr>
            <a:r>
              <a:rPr lang="en-US" sz="4400" b="1" dirty="0" smtClean="0">
                <a:latin typeface="Calibri" pitchFamily="34" charset="0"/>
              </a:rPr>
              <a:t>Go Bag / Plan</a:t>
            </a:r>
            <a:endParaRPr lang="en-US" sz="4400" b="1" dirty="0">
              <a:latin typeface="Calibri" pitchFamily="34" charset="0"/>
            </a:endParaRPr>
          </a:p>
          <a:p>
            <a:pPr lvl="1">
              <a:spcBef>
                <a:spcPts val="1200"/>
              </a:spcBef>
              <a:spcAft>
                <a:spcPts val="1200"/>
              </a:spcAft>
            </a:pPr>
            <a:endParaRPr lang="en-US" sz="4400" b="1" dirty="0" smtClean="0">
              <a:latin typeface="Calibri" pitchFamily="34" charset="0"/>
            </a:endParaRP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Vulnerability Reduction </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205826" name="Picture 2" descr="http://www.princeton.edu/~oa/images/firstaid/first-aid-full.jpg"/>
          <p:cNvPicPr>
            <a:picLocks noChangeAspect="1" noChangeArrowheads="1"/>
          </p:cNvPicPr>
          <p:nvPr/>
        </p:nvPicPr>
        <p:blipFill>
          <a:blip r:embed="rId3" cstate="screen"/>
          <a:srcRect/>
          <a:stretch>
            <a:fillRect/>
          </a:stretch>
        </p:blipFill>
        <p:spPr bwMode="auto">
          <a:xfrm>
            <a:off x="5029201" y="1524000"/>
            <a:ext cx="3856892"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28</a:t>
            </a:fld>
            <a:endParaRPr lang="en-US" dirty="0"/>
          </a:p>
        </p:txBody>
      </p:sp>
    </p:spTree>
    <p:extLst>
      <p:ext uri="{BB962C8B-B14F-4D97-AF65-F5344CB8AC3E}">
        <p14:creationId xmlns:p14="http://schemas.microsoft.com/office/powerpoint/2010/main" xmlns="" val="102949024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Analysis</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981567554"/>
              </p:ext>
            </p:extLst>
          </p:nvPr>
        </p:nvGraphicFramePr>
        <p:xfrm>
          <a:off x="381000" y="1397000"/>
          <a:ext cx="4953000" cy="5238750"/>
        </p:xfrm>
        <a:graphic>
          <a:graphicData uri="http://schemas.openxmlformats.org/drawingml/2006/table">
            <a:tbl>
              <a:tblPr firstRow="1" bandRow="1">
                <a:tableStyleId>{5C22544A-7EE6-4342-B048-85BDC9FD1C3A}</a:tableStyleId>
              </a:tblPr>
              <a:tblGrid>
                <a:gridCol w="1295400"/>
                <a:gridCol w="1371600"/>
                <a:gridCol w="914400"/>
                <a:gridCol w="685800"/>
                <a:gridCol w="685800"/>
              </a:tblGrid>
              <a:tr h="660400">
                <a:tc>
                  <a:txBody>
                    <a:bodyPr/>
                    <a:lstStyle/>
                    <a:p>
                      <a:r>
                        <a:rPr lang="en-US" dirty="0" smtClean="0"/>
                        <a:t>Disaster</a:t>
                      </a:r>
                      <a:endParaRPr lang="en-US" dirty="0"/>
                    </a:p>
                  </a:txBody>
                  <a:tcPr/>
                </a:tc>
                <a:tc>
                  <a:txBody>
                    <a:bodyPr/>
                    <a:lstStyle/>
                    <a:p>
                      <a:r>
                        <a:rPr lang="en-US" dirty="0" smtClean="0"/>
                        <a:t>Probability</a:t>
                      </a:r>
                      <a:endParaRPr lang="en-US" dirty="0"/>
                    </a:p>
                  </a:txBody>
                  <a:tcPr/>
                </a:tc>
                <a:tc>
                  <a:txBody>
                    <a:bodyPr/>
                    <a:lstStyle/>
                    <a:p>
                      <a:r>
                        <a:rPr lang="en-US" dirty="0" smtClean="0"/>
                        <a:t>Impact</a:t>
                      </a:r>
                      <a:endParaRPr lang="en-US" dirty="0"/>
                    </a:p>
                  </a:txBody>
                  <a:tcPr/>
                </a:tc>
                <a:tc>
                  <a:txBody>
                    <a:bodyPr/>
                    <a:lstStyle/>
                    <a:p>
                      <a:r>
                        <a:rPr lang="en-US" dirty="0" smtClean="0"/>
                        <a:t>Risk</a:t>
                      </a:r>
                      <a:endParaRPr lang="en-US" dirty="0"/>
                    </a:p>
                  </a:txBody>
                  <a:tcPr/>
                </a:tc>
                <a:tc>
                  <a:txBody>
                    <a:bodyPr/>
                    <a:lstStyle/>
                    <a:p>
                      <a:r>
                        <a:rPr lang="en-US" dirty="0" smtClean="0"/>
                        <a:t>Rank</a:t>
                      </a:r>
                      <a:endParaRPr lang="en-US" dirty="0"/>
                    </a:p>
                  </a:txBody>
                  <a:tcPr/>
                </a:tc>
              </a:tr>
              <a:tr h="654050">
                <a:tc>
                  <a:txBody>
                    <a:bodyPr/>
                    <a:lstStyle/>
                    <a:p>
                      <a:r>
                        <a:rPr lang="en-US" dirty="0" smtClean="0"/>
                        <a:t>Wild Fire</a:t>
                      </a:r>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en-US" dirty="0" smtClean="0"/>
                        <a:t>Blizzard</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en-US" dirty="0" smtClean="0"/>
                        <a:t>Tornado</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654050">
                <a:tc>
                  <a:txBody>
                    <a:bodyPr/>
                    <a:lstStyle/>
                    <a:p>
                      <a:r>
                        <a:rPr lang="en-US" dirty="0" smtClean="0"/>
                        <a:t>Flood</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en-US" dirty="0" smtClean="0"/>
                        <a:t>Civil Unrest</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en-US" dirty="0" smtClean="0"/>
                        <a:t>Earthquake</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en-US" dirty="0" smtClean="0"/>
                        <a:t>Terrorism</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pic>
        <p:nvPicPr>
          <p:cNvPr id="3074"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638800" y="1397000"/>
            <a:ext cx="3352800" cy="4762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09246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en-US" dirty="0" smtClean="0"/>
              <a:t>Disaster Preparedness</a:t>
            </a:r>
            <a:endParaRPr lang="en-US" dirty="0"/>
          </a:p>
        </p:txBody>
      </p:sp>
      <p:sp>
        <p:nvSpPr>
          <p:cNvPr id="3" name="Content Placeholder 2"/>
          <p:cNvSpPr>
            <a:spLocks noGrp="1"/>
          </p:cNvSpPr>
          <p:nvPr>
            <p:ph idx="1"/>
          </p:nvPr>
        </p:nvSpPr>
        <p:spPr>
          <a:xfrm>
            <a:off x="304800" y="2362200"/>
            <a:ext cx="4495800" cy="4419600"/>
          </a:xfrm>
        </p:spPr>
        <p:txBody>
          <a:bodyPr>
            <a:normAutofit fontScale="77500" lnSpcReduction="20000"/>
          </a:bodyPr>
          <a:lstStyle/>
          <a:p>
            <a:pPr>
              <a:spcBef>
                <a:spcPts val="600"/>
              </a:spcBef>
              <a:spcAft>
                <a:spcPts val="600"/>
              </a:spcAft>
            </a:pPr>
            <a:r>
              <a:rPr lang="en-US" sz="3200" b="1" dirty="0" smtClean="0">
                <a:latin typeface="Calibri" pitchFamily="34" charset="0"/>
              </a:rPr>
              <a:t>Admin</a:t>
            </a:r>
          </a:p>
          <a:p>
            <a:pPr lvl="1">
              <a:spcBef>
                <a:spcPts val="600"/>
              </a:spcBef>
              <a:spcAft>
                <a:spcPts val="600"/>
              </a:spcAft>
            </a:pPr>
            <a:r>
              <a:rPr lang="en-US" sz="2800" b="1" dirty="0" smtClean="0">
                <a:latin typeface="Calibri" pitchFamily="34" charset="0"/>
              </a:rPr>
              <a:t>Exits</a:t>
            </a:r>
          </a:p>
          <a:p>
            <a:pPr lvl="1">
              <a:spcBef>
                <a:spcPts val="600"/>
              </a:spcBef>
              <a:spcAft>
                <a:spcPts val="600"/>
              </a:spcAft>
            </a:pPr>
            <a:r>
              <a:rPr lang="en-US" sz="2800" b="1" dirty="0" smtClean="0">
                <a:latin typeface="Calibri" pitchFamily="34" charset="0"/>
              </a:rPr>
              <a:t>Restrooms/Coffee/Lunch</a:t>
            </a:r>
          </a:p>
          <a:p>
            <a:pPr lvl="1">
              <a:spcBef>
                <a:spcPts val="600"/>
              </a:spcBef>
              <a:spcAft>
                <a:spcPts val="600"/>
              </a:spcAft>
            </a:pPr>
            <a:r>
              <a:rPr lang="en-US" sz="2800" b="1" dirty="0" smtClean="0">
                <a:latin typeface="Calibri" pitchFamily="34" charset="0"/>
              </a:rPr>
              <a:t>Participation Questions</a:t>
            </a:r>
          </a:p>
          <a:p>
            <a:pPr>
              <a:spcBef>
                <a:spcPts val="600"/>
              </a:spcBef>
              <a:spcAft>
                <a:spcPts val="600"/>
              </a:spcAft>
            </a:pPr>
            <a:r>
              <a:rPr lang="en-US" sz="3200" b="1" dirty="0" smtClean="0">
                <a:latin typeface="Calibri" pitchFamily="34" charset="0"/>
              </a:rPr>
              <a:t>Introductions</a:t>
            </a:r>
          </a:p>
          <a:p>
            <a:pPr>
              <a:spcBef>
                <a:spcPts val="600"/>
              </a:spcBef>
              <a:spcAft>
                <a:spcPts val="600"/>
              </a:spcAft>
            </a:pPr>
            <a:r>
              <a:rPr lang="en-US" sz="3200" b="1" dirty="0" smtClean="0">
                <a:latin typeface="Calibri" pitchFamily="34" charset="0"/>
              </a:rPr>
              <a:t>Why are you here?</a:t>
            </a:r>
          </a:p>
          <a:p>
            <a:pPr lvl="1">
              <a:spcBef>
                <a:spcPts val="600"/>
              </a:spcBef>
              <a:spcAft>
                <a:spcPts val="600"/>
              </a:spcAft>
            </a:pPr>
            <a:r>
              <a:rPr lang="en-US" sz="2800" b="1" dirty="0" smtClean="0">
                <a:latin typeface="Calibri" pitchFamily="34" charset="0"/>
              </a:rPr>
              <a:t>What is your expectation?</a:t>
            </a:r>
          </a:p>
          <a:p>
            <a:pPr lvl="1">
              <a:spcBef>
                <a:spcPts val="600"/>
              </a:spcBef>
              <a:spcAft>
                <a:spcPts val="600"/>
              </a:spcAft>
            </a:pPr>
            <a:r>
              <a:rPr lang="en-US" sz="2800" b="1" dirty="0" smtClean="0">
                <a:latin typeface="Calibri" pitchFamily="34" charset="0"/>
              </a:rPr>
              <a:t>What is your experience?</a:t>
            </a: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fontScale="92500"/>
          </a:bodyPr>
          <a:lstStyle/>
          <a:p>
            <a:pPr algn="ctr">
              <a:lnSpc>
                <a:spcPts val="4400"/>
              </a:lnSpc>
              <a:spcBef>
                <a:spcPct val="0"/>
              </a:spcBef>
            </a:pPr>
            <a:r>
              <a:rPr lang="en-US" sz="4400" b="1" noProof="0" dirty="0" smtClean="0">
                <a:solidFill>
                  <a:prstClr val="white"/>
                </a:solidFill>
                <a:effectLst>
                  <a:outerShdw blurRad="50800" dist="50800" dir="2700000" algn="tl" rotWithShape="0">
                    <a:srgbClr val="000000"/>
                  </a:outerShdw>
                </a:effectLst>
              </a:rPr>
              <a:t>Why are you here?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3</a:t>
            </a:fld>
            <a:endParaRPr lang="en-US" dirty="0"/>
          </a:p>
        </p:txBody>
      </p:sp>
      <p:pic>
        <p:nvPicPr>
          <p:cNvPr id="8" name="Picture 1"/>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4976861" y="1447800"/>
            <a:ext cx="4026789"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sp>
        <p:nvSpPr>
          <p:cNvPr id="3" name="Text Placeholder 2"/>
          <p:cNvSpPr>
            <a:spLocks noGrp="1"/>
          </p:cNvSpPr>
          <p:nvPr>
            <p:ph type="body" sz="quarter" idx="11"/>
          </p:nvPr>
        </p:nvSpPr>
        <p:spPr/>
        <p:txBody>
          <a:bodyPr/>
          <a:lstStyle/>
          <a:p>
            <a:r>
              <a:rPr lang="en-US" dirty="0" smtClean="0"/>
              <a:t>Hazard Mapping</a:t>
            </a:r>
            <a:endParaRPr lang="en-US" dirty="0"/>
          </a:p>
        </p:txBody>
      </p:sp>
      <p:sp>
        <p:nvSpPr>
          <p:cNvPr id="4" name="Text Placeholder 3"/>
          <p:cNvSpPr>
            <a:spLocks noGrp="1"/>
          </p:cNvSpPr>
          <p:nvPr>
            <p:ph type="body" sz="quarter" idx="12"/>
          </p:nvPr>
        </p:nvSpPr>
        <p:spPr/>
        <p:txBody>
          <a:bodyPr>
            <a:noAutofit/>
          </a:bodyPr>
          <a:lstStyle/>
          <a:p>
            <a:pPr lvl="0"/>
            <a:r>
              <a:rPr lang="en-US" sz="2400" dirty="0" smtClean="0"/>
              <a:t>What are the hazards?</a:t>
            </a:r>
          </a:p>
          <a:p>
            <a:pPr lvl="0"/>
            <a:r>
              <a:rPr lang="en-US" sz="2400" dirty="0" smtClean="0"/>
              <a:t>What areas of the community are at risk?</a:t>
            </a:r>
          </a:p>
          <a:p>
            <a:pPr lvl="0"/>
            <a:r>
              <a:rPr lang="en-US" sz="2400" dirty="0" smtClean="0"/>
              <a:t>What facilities are in danger?</a:t>
            </a:r>
          </a:p>
          <a:p>
            <a:pPr lvl="0"/>
            <a:r>
              <a:rPr lang="en-US" sz="2400" dirty="0" smtClean="0"/>
              <a:t>Who are the people most exposed and will likely need assistance?</a:t>
            </a:r>
          </a:p>
          <a:p>
            <a:pPr lvl="0"/>
            <a:r>
              <a:rPr lang="en-US" sz="2400" dirty="0" smtClean="0"/>
              <a:t>What resources can be found?</a:t>
            </a:r>
          </a:p>
          <a:p>
            <a:pPr lvl="0"/>
            <a:r>
              <a:rPr lang="en-US" sz="2400" dirty="0" smtClean="0"/>
              <a:t>Who has access and control of the resources?</a:t>
            </a:r>
          </a:p>
          <a:p>
            <a:pPr lvl="0"/>
            <a:r>
              <a:rPr lang="en-US" sz="2400" dirty="0" smtClean="0"/>
              <a:t>What resources are at risk?</a:t>
            </a:r>
            <a:endParaRPr lang="en-US" sz="2400" dirty="0"/>
          </a:p>
        </p:txBody>
      </p:sp>
      <p:pic>
        <p:nvPicPr>
          <p:cNvPr id="7" name="Picture 6" descr="Screen Shot 2013-02-02 at 2.04.16 AM.png"/>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rot="16200000">
            <a:off x="6002168" y="1770231"/>
            <a:ext cx="3464263"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6010306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sp>
        <p:nvSpPr>
          <p:cNvPr id="5" name="Text Placeholder 4"/>
          <p:cNvSpPr>
            <a:spLocks noGrp="1"/>
          </p:cNvSpPr>
          <p:nvPr>
            <p:ph type="body" sz="quarter" idx="11"/>
          </p:nvPr>
        </p:nvSpPr>
        <p:spPr>
          <a:xfrm>
            <a:off x="304800" y="1422400"/>
            <a:ext cx="4953000" cy="685800"/>
          </a:xfrm>
        </p:spPr>
        <p:txBody>
          <a:bodyPr/>
          <a:lstStyle/>
          <a:p>
            <a:r>
              <a:rPr lang="en-US" dirty="0" smtClean="0"/>
              <a:t>Hazard Mapping Method</a:t>
            </a:r>
            <a:endParaRPr lang="en-US" dirty="0"/>
          </a:p>
        </p:txBody>
      </p:sp>
      <p:sp>
        <p:nvSpPr>
          <p:cNvPr id="6" name="Text Placeholder 5"/>
          <p:cNvSpPr>
            <a:spLocks noGrp="1"/>
          </p:cNvSpPr>
          <p:nvPr>
            <p:ph type="body" sz="quarter" idx="12"/>
          </p:nvPr>
        </p:nvSpPr>
        <p:spPr>
          <a:xfrm>
            <a:off x="330200" y="2273300"/>
            <a:ext cx="4927600" cy="4495800"/>
          </a:xfrm>
        </p:spPr>
        <p:txBody>
          <a:bodyPr>
            <a:normAutofit fontScale="92500" lnSpcReduction="20000"/>
          </a:bodyPr>
          <a:lstStyle/>
          <a:p>
            <a:r>
              <a:rPr lang="en-US" dirty="0" smtClean="0"/>
              <a:t>Invite community to attend</a:t>
            </a:r>
          </a:p>
          <a:p>
            <a:r>
              <a:rPr lang="en-US" dirty="0" smtClean="0"/>
              <a:t>Create a master map of the community (use Google earth)</a:t>
            </a:r>
          </a:p>
          <a:p>
            <a:pPr lvl="1"/>
            <a:r>
              <a:rPr lang="en-US" dirty="0" smtClean="0"/>
              <a:t>Streets</a:t>
            </a:r>
          </a:p>
          <a:p>
            <a:pPr lvl="1"/>
            <a:r>
              <a:rPr lang="en-US" dirty="0" smtClean="0"/>
              <a:t>Houses</a:t>
            </a:r>
          </a:p>
          <a:p>
            <a:pPr lvl="1"/>
            <a:r>
              <a:rPr lang="en-US" dirty="0" smtClean="0"/>
              <a:t>Facilities</a:t>
            </a:r>
          </a:p>
          <a:p>
            <a:pPr lvl="1"/>
            <a:r>
              <a:rPr lang="en-US" dirty="0" smtClean="0"/>
              <a:t>** include names of neighbors on houses**</a:t>
            </a:r>
          </a:p>
        </p:txBody>
      </p:sp>
      <p:pic>
        <p:nvPicPr>
          <p:cNvPr id="9" name="Picture 8" descr="NeigborhoodMap.jpg"/>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5715000" y="1422400"/>
            <a:ext cx="3124199" cy="37632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8754927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pic>
        <p:nvPicPr>
          <p:cNvPr id="8" name="Picture 7" descr="NeigborhoodMap.jpg"/>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1"/>
            <a:ext cx="9144000" cy="6837089"/>
          </a:xfrm>
          <a:prstGeom prst="rect">
            <a:avLst/>
          </a:prstGeom>
        </p:spPr>
      </p:pic>
    </p:spTree>
    <p:extLst>
      <p:ext uri="{BB962C8B-B14F-4D97-AF65-F5344CB8AC3E}">
        <p14:creationId xmlns:p14="http://schemas.microsoft.com/office/powerpoint/2010/main" xmlns="" val="29362410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pic>
        <p:nvPicPr>
          <p:cNvPr id="10" name="Picture 9" descr="Screen Shot 2013-02-02 at 2.24.57 AM.png"/>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a:off x="0" y="0"/>
            <a:ext cx="9144000" cy="6776764"/>
          </a:xfrm>
          <a:prstGeom prst="rect">
            <a:avLst/>
          </a:prstGeom>
        </p:spPr>
      </p:pic>
    </p:spTree>
    <p:extLst>
      <p:ext uri="{BB962C8B-B14F-4D97-AF65-F5344CB8AC3E}">
        <p14:creationId xmlns:p14="http://schemas.microsoft.com/office/powerpoint/2010/main" xmlns="" val="4391830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pic>
        <p:nvPicPr>
          <p:cNvPr id="5" name="Picture 4" descr="Screen Shot 2013-05-01 at 7.32.00 PM.png"/>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a:off x="19640" y="-1"/>
            <a:ext cx="9124360" cy="6813157"/>
          </a:xfrm>
          <a:prstGeom prst="rect">
            <a:avLst/>
          </a:prstGeom>
        </p:spPr>
      </p:pic>
    </p:spTree>
    <p:extLst>
      <p:ext uri="{BB962C8B-B14F-4D97-AF65-F5344CB8AC3E}">
        <p14:creationId xmlns:p14="http://schemas.microsoft.com/office/powerpoint/2010/main" xmlns="" val="21925663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sp>
        <p:nvSpPr>
          <p:cNvPr id="5" name="Text Placeholder 4"/>
          <p:cNvSpPr>
            <a:spLocks noGrp="1"/>
          </p:cNvSpPr>
          <p:nvPr>
            <p:ph type="body" sz="quarter" idx="11"/>
          </p:nvPr>
        </p:nvSpPr>
        <p:spPr/>
        <p:txBody>
          <a:bodyPr/>
          <a:lstStyle/>
          <a:p>
            <a:r>
              <a:rPr lang="en-US" dirty="0" smtClean="0"/>
              <a:t>Hazard Mapping Method</a:t>
            </a:r>
            <a:endParaRPr lang="en-US" dirty="0"/>
          </a:p>
        </p:txBody>
      </p:sp>
      <p:sp>
        <p:nvSpPr>
          <p:cNvPr id="6" name="Text Placeholder 5"/>
          <p:cNvSpPr>
            <a:spLocks noGrp="1"/>
          </p:cNvSpPr>
          <p:nvPr>
            <p:ph type="body" sz="quarter" idx="12"/>
          </p:nvPr>
        </p:nvSpPr>
        <p:spPr/>
        <p:txBody>
          <a:bodyPr/>
          <a:lstStyle/>
          <a:p>
            <a:r>
              <a:rPr lang="en-US" dirty="0" smtClean="0"/>
              <a:t>Take key community members on a walk around the community</a:t>
            </a:r>
          </a:p>
          <a:p>
            <a:r>
              <a:rPr lang="en-US" dirty="0" smtClean="0"/>
              <a:t>Verify Map Data</a:t>
            </a:r>
          </a:p>
          <a:p>
            <a:r>
              <a:rPr lang="en-US" dirty="0" smtClean="0"/>
              <a:t>Take pictures</a:t>
            </a:r>
          </a:p>
          <a:p>
            <a:r>
              <a:rPr lang="en-US" dirty="0" smtClean="0"/>
              <a:t>Confirm at risk areas/populations</a:t>
            </a:r>
          </a:p>
        </p:txBody>
      </p:sp>
      <p:pic>
        <p:nvPicPr>
          <p:cNvPr id="3" name="Picture 2"/>
          <p:cNvPicPr>
            <a:picLocks noChangeAspect="1"/>
          </p:cNvPicPr>
          <p:nvPr/>
        </p:nvPicPr>
        <p:blipFill>
          <a:blip r:embed="rId2"/>
          <a:stretch>
            <a:fillRect/>
          </a:stretch>
        </p:blipFill>
        <p:spPr>
          <a:xfrm>
            <a:off x="6451600" y="1448352"/>
            <a:ext cx="2692400" cy="269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6646411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 Hazard Map</a:t>
            </a:r>
            <a:endParaRPr lang="en-US" dirty="0"/>
          </a:p>
        </p:txBody>
      </p:sp>
      <p:sp>
        <p:nvSpPr>
          <p:cNvPr id="3" name="Content Placeholder 2"/>
          <p:cNvSpPr>
            <a:spLocks noGrp="1"/>
          </p:cNvSpPr>
          <p:nvPr>
            <p:ph idx="1"/>
          </p:nvPr>
        </p:nvSpPr>
        <p:spPr>
          <a:xfrm>
            <a:off x="3429000" y="1600200"/>
            <a:ext cx="5410200" cy="5029200"/>
          </a:xfrm>
          <a:prstGeom prst="roundRect">
            <a:avLst>
              <a:gd name="adj" fmla="val 10895"/>
            </a:avLst>
          </a:prstGeom>
        </p:spPr>
        <p:txBody>
          <a:bodyPr>
            <a:normAutofit fontScale="77500" lnSpcReduction="20000"/>
          </a:bodyPr>
          <a:lstStyle/>
          <a:p>
            <a:pPr marL="0" indent="0">
              <a:buNone/>
            </a:pPr>
            <a:r>
              <a:rPr lang="en-US" b="1" dirty="0" smtClean="0"/>
              <a:t>Create a hazard map for your community utilizing the disaster the represented the greatest risk during your hazard analysis exercise. Remember to identify the following:</a:t>
            </a:r>
          </a:p>
          <a:p>
            <a:r>
              <a:rPr lang="en-US" b="1" dirty="0" smtClean="0"/>
              <a:t>Areas that would be impacted</a:t>
            </a:r>
          </a:p>
          <a:p>
            <a:r>
              <a:rPr lang="en-US" b="1" dirty="0" smtClean="0"/>
              <a:t>Populations that would be impacted</a:t>
            </a:r>
          </a:p>
          <a:p>
            <a:r>
              <a:rPr lang="en-US" b="1" dirty="0" smtClean="0"/>
              <a:t>Usable resources, skills, and equipment</a:t>
            </a:r>
          </a:p>
          <a:p>
            <a:r>
              <a:rPr lang="en-US" b="1" dirty="0" smtClean="0"/>
              <a:t>Critical Infrastructure</a:t>
            </a:r>
          </a:p>
          <a:p>
            <a:endParaRPr lang="en-US" b="1" dirty="0" smtClean="0"/>
          </a:p>
          <a:p>
            <a:pPr lvl="1">
              <a:buNone/>
            </a:pPr>
            <a:endParaRPr lang="en-US" sz="32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36</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950109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Be Aware</a:t>
            </a:r>
            <a:endParaRPr lang="en-US" dirty="0"/>
          </a:p>
        </p:txBody>
      </p:sp>
      <p:sp>
        <p:nvSpPr>
          <p:cNvPr id="5" name="Text Placeholder 4"/>
          <p:cNvSpPr>
            <a:spLocks noGrp="1"/>
          </p:cNvSpPr>
          <p:nvPr>
            <p:ph type="body" sz="quarter" idx="11"/>
          </p:nvPr>
        </p:nvSpPr>
        <p:spPr/>
        <p:txBody>
          <a:bodyPr/>
          <a:lstStyle/>
          <a:p>
            <a:r>
              <a:rPr lang="en-US" dirty="0" smtClean="0"/>
              <a:t>Emergency Warning Systems</a:t>
            </a:r>
            <a:endParaRPr lang="en-US" dirty="0"/>
          </a:p>
        </p:txBody>
      </p:sp>
      <p:sp>
        <p:nvSpPr>
          <p:cNvPr id="6" name="Text Placeholder 5"/>
          <p:cNvSpPr>
            <a:spLocks noGrp="1"/>
          </p:cNvSpPr>
          <p:nvPr>
            <p:ph type="body" sz="quarter" idx="12"/>
          </p:nvPr>
        </p:nvSpPr>
        <p:spPr/>
        <p:txBody>
          <a:bodyPr/>
          <a:lstStyle/>
          <a:p>
            <a:r>
              <a:rPr lang="en-US" dirty="0" smtClean="0"/>
              <a:t>Emergency Alert System (EAS)</a:t>
            </a:r>
          </a:p>
          <a:p>
            <a:r>
              <a:rPr lang="en-US" dirty="0" smtClean="0"/>
              <a:t>NOAA Weather Radio (NWR)</a:t>
            </a:r>
          </a:p>
          <a:p>
            <a:r>
              <a:rPr lang="en-US" dirty="0" smtClean="0"/>
              <a:t>Wireless Emergency Alerts (WEA)</a:t>
            </a:r>
          </a:p>
          <a:p>
            <a:r>
              <a:rPr lang="en-US" dirty="0" smtClean="0"/>
              <a:t>City Emergency Radio (850 AM)</a:t>
            </a:r>
          </a:p>
          <a:p>
            <a:r>
              <a:rPr lang="en-US" dirty="0" smtClean="0"/>
              <a:t>Sirens</a:t>
            </a:r>
          </a:p>
        </p:txBody>
      </p:sp>
      <p:pic>
        <p:nvPicPr>
          <p:cNvPr id="3" name="Picture 2"/>
          <p:cNvPicPr>
            <a:picLocks noChangeAspect="1"/>
          </p:cNvPicPr>
          <p:nvPr/>
        </p:nvPicPr>
        <p:blipFill>
          <a:blip r:embed="rId2"/>
          <a:stretch>
            <a:fillRect/>
          </a:stretch>
        </p:blipFill>
        <p:spPr>
          <a:xfrm>
            <a:off x="6451600" y="1448352"/>
            <a:ext cx="2692400" cy="269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044114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Make A Plan</a:t>
            </a:r>
          </a:p>
        </p:txBody>
      </p:sp>
      <p:sp>
        <p:nvSpPr>
          <p:cNvPr id="6" name="Slide Number Placeholder 5"/>
          <p:cNvSpPr>
            <a:spLocks noGrp="1"/>
          </p:cNvSpPr>
          <p:nvPr>
            <p:ph type="sldNum" sz="quarter" idx="12"/>
          </p:nvPr>
        </p:nvSpPr>
        <p:spPr/>
        <p:txBody>
          <a:bodyPr/>
          <a:lstStyle/>
          <a:p>
            <a:fld id="{09F307A9-962B-D343-AB25-FB6922D86A32}" type="slidenum">
              <a:rPr lang="en-US" smtClean="0"/>
              <a:pPr/>
              <a:t>38</a:t>
            </a:fld>
            <a:endParaRPr lang="en-US" dirty="0"/>
          </a:p>
        </p:txBody>
      </p:sp>
    </p:spTree>
    <p:extLst>
      <p:ext uri="{BB962C8B-B14F-4D97-AF65-F5344CB8AC3E}">
        <p14:creationId xmlns:p14="http://schemas.microsoft.com/office/powerpoint/2010/main" xmlns="" val="416314901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560637"/>
            <a:ext cx="4876800" cy="4068763"/>
          </a:xfrm>
        </p:spPr>
        <p:txBody>
          <a:bodyPr rtlCol="0">
            <a:normAutofit fontScale="92500" lnSpcReduction="10000"/>
          </a:bodyPr>
          <a:lstStyle/>
          <a:p>
            <a:pPr eaLnBrk="1" fontAlgn="auto" hangingPunct="1">
              <a:spcAft>
                <a:spcPts val="0"/>
              </a:spcAft>
              <a:buFont typeface="Arial"/>
              <a:buChar char="•"/>
              <a:defRPr/>
            </a:pPr>
            <a:r>
              <a:rPr lang="en-US" b="1" dirty="0" smtClean="0">
                <a:ea typeface="+mn-ea"/>
                <a:cs typeface="+mn-cs"/>
              </a:rPr>
              <a:t>Theory of 10-80-10</a:t>
            </a:r>
          </a:p>
          <a:p>
            <a:pPr lvl="1" eaLnBrk="1" fontAlgn="auto" hangingPunct="1">
              <a:spcAft>
                <a:spcPts val="0"/>
              </a:spcAft>
              <a:buFont typeface="Arial"/>
              <a:buChar char="–"/>
              <a:defRPr/>
            </a:pPr>
            <a:r>
              <a:rPr lang="en-US" b="1" dirty="0" smtClean="0">
                <a:ea typeface="+mn-ea"/>
              </a:rPr>
              <a:t>10%  -  Rational</a:t>
            </a:r>
          </a:p>
          <a:p>
            <a:pPr lvl="1" eaLnBrk="1" fontAlgn="auto" hangingPunct="1">
              <a:spcAft>
                <a:spcPts val="0"/>
              </a:spcAft>
              <a:buFont typeface="Arial"/>
              <a:buChar char="–"/>
              <a:defRPr/>
            </a:pPr>
            <a:r>
              <a:rPr lang="en-US" b="1" dirty="0" smtClean="0">
                <a:ea typeface="+mn-ea"/>
              </a:rPr>
              <a:t>80%  -  Shock</a:t>
            </a:r>
          </a:p>
          <a:p>
            <a:pPr lvl="1" eaLnBrk="1" fontAlgn="auto" hangingPunct="1">
              <a:spcAft>
                <a:spcPts val="0"/>
              </a:spcAft>
              <a:buFont typeface="Arial"/>
              <a:buChar char="–"/>
              <a:defRPr/>
            </a:pPr>
            <a:r>
              <a:rPr lang="en-US" b="1" dirty="0" smtClean="0">
                <a:ea typeface="+mn-ea"/>
              </a:rPr>
              <a:t>10%  -  Dangerous</a:t>
            </a:r>
          </a:p>
          <a:p>
            <a:pPr lvl="1" eaLnBrk="1" fontAlgn="auto" hangingPunct="1">
              <a:spcAft>
                <a:spcPts val="0"/>
              </a:spcAft>
              <a:buFont typeface="Arial"/>
              <a:buChar char="–"/>
              <a:defRPr/>
            </a:pPr>
            <a:endParaRPr lang="en-US" b="1" dirty="0"/>
          </a:p>
          <a:p>
            <a:pPr marL="0" indent="0" algn="ctr">
              <a:buNone/>
              <a:defRPr/>
            </a:pPr>
            <a:r>
              <a:rPr lang="en-US" b="1" dirty="0" smtClean="0">
                <a:ea typeface="+mn-ea"/>
              </a:rPr>
              <a:t>We become Rational by having a plan</a:t>
            </a:r>
          </a:p>
        </p:txBody>
      </p:sp>
      <p:sp>
        <p:nvSpPr>
          <p:cNvPr id="5" name="Title 1"/>
          <p:cNvSpPr>
            <a:spLocks noGrp="1"/>
          </p:cNvSpPr>
          <p:nvPr>
            <p:ph type="title"/>
          </p:nvPr>
        </p:nvSpPr>
        <p:spPr>
          <a:xfrm>
            <a:off x="1752600" y="152400"/>
            <a:ext cx="6858000" cy="1265238"/>
          </a:xfrm>
        </p:spPr>
        <p:txBody>
          <a:bodyPr/>
          <a:lstStyle/>
          <a:p>
            <a:r>
              <a:rPr lang="en-US" dirty="0" smtClean="0"/>
              <a:t>Disaster Mentality</a:t>
            </a:r>
            <a:endParaRPr lang="en-US" dirty="0"/>
          </a:p>
        </p:txBody>
      </p:sp>
      <p:sp>
        <p:nvSpPr>
          <p:cNvPr id="6" name="Title 1"/>
          <p:cNvSpPr txBox="1">
            <a:spLocks/>
          </p:cNvSpPr>
          <p:nvPr/>
        </p:nvSpPr>
        <p:spPr>
          <a:xfrm>
            <a:off x="304800" y="1706562"/>
            <a:ext cx="4876800" cy="731838"/>
          </a:xfrm>
          <a:prstGeom prst="roundRect">
            <a:avLst/>
          </a:prstGeom>
          <a:solidFill>
            <a:schemeClr val="tx2">
              <a:lumMod val="20000"/>
              <a:lumOff val="80000"/>
              <a:alpha val="26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Disaster Mindset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153602" name="Picture 2" descr="http://para-med.eu/survival/images/articles/of_survival/survival01.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562600" y="1706562"/>
            <a:ext cx="3048000" cy="4770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39</a:t>
            </a:fld>
            <a:endParaRPr lang="en-US" dirty="0"/>
          </a:p>
        </p:txBody>
      </p:sp>
    </p:spTree>
    <p:extLst>
      <p:ext uri="{BB962C8B-B14F-4D97-AF65-F5344CB8AC3E}">
        <p14:creationId xmlns:p14="http://schemas.microsoft.com/office/powerpoint/2010/main" xmlns="" val="1816182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IDRN Courses</a:t>
            </a:r>
            <a:endParaRPr lang="en-US" dirty="0"/>
          </a:p>
        </p:txBody>
      </p:sp>
      <p:sp>
        <p:nvSpPr>
          <p:cNvPr id="3" name="Content Placeholder 2"/>
          <p:cNvSpPr>
            <a:spLocks noGrp="1"/>
          </p:cNvSpPr>
          <p:nvPr>
            <p:ph idx="1"/>
          </p:nvPr>
        </p:nvSpPr>
        <p:spPr>
          <a:xfrm>
            <a:off x="228600" y="1600200"/>
            <a:ext cx="5334000" cy="4525963"/>
          </a:xfrm>
        </p:spPr>
        <p:txBody>
          <a:bodyPr>
            <a:normAutofit fontScale="92500" lnSpcReduction="20000"/>
          </a:bodyPr>
          <a:lstStyle/>
          <a:p>
            <a:pPr>
              <a:buNone/>
            </a:pPr>
            <a:r>
              <a:rPr lang="en-US" sz="4000" b="1" dirty="0" smtClean="0">
                <a:effectLst>
                  <a:outerShdw blurRad="38100" dist="38100" dir="2700000" algn="tl">
                    <a:srgbClr val="000000">
                      <a:alpha val="43137"/>
                    </a:srgbClr>
                  </a:outerShdw>
                </a:effectLst>
                <a:latin typeface="Calibri" pitchFamily="34" charset="0"/>
                <a:cs typeface="Aharoni" pitchFamily="2" charset="-79"/>
              </a:rPr>
              <a:t>IDRN 1100 – </a:t>
            </a:r>
            <a:r>
              <a:rPr lang="en-US" sz="4000" b="1" dirty="0" smtClean="0">
                <a:effectLst>
                  <a:outerShdw blurRad="38100" dist="38100" dir="2700000" algn="tl">
                    <a:srgbClr val="000000">
                      <a:alpha val="43137"/>
                    </a:srgbClr>
                  </a:outerShdw>
                </a:effectLst>
              </a:rPr>
              <a:t>CBDP</a:t>
            </a:r>
          </a:p>
          <a:p>
            <a:pPr>
              <a:buNone/>
            </a:pPr>
            <a:r>
              <a:rPr lang="en-US" sz="4000" dirty="0" smtClean="0">
                <a:effectLst>
                  <a:outerShdw blurRad="38100" dist="38100" dir="2700000" algn="tl">
                    <a:srgbClr val="000000">
                      <a:alpha val="43137"/>
                    </a:srgbClr>
                  </a:outerShdw>
                </a:effectLst>
                <a:latin typeface="Calibri" pitchFamily="34" charset="0"/>
                <a:cs typeface="Aharoni" pitchFamily="2" charset="-79"/>
              </a:rPr>
              <a:t>Community Based Disaster Preparedness</a:t>
            </a:r>
          </a:p>
          <a:p>
            <a:pPr>
              <a:buNone/>
            </a:pPr>
            <a:endParaRPr lang="en-US" sz="4000" b="1" dirty="0">
              <a:effectLst>
                <a:outerShdw blurRad="38100" dist="38100" dir="2700000" algn="tl">
                  <a:srgbClr val="000000">
                    <a:alpha val="43137"/>
                  </a:srgbClr>
                </a:outerShdw>
              </a:effectLst>
              <a:latin typeface="Calibri" pitchFamily="34" charset="0"/>
              <a:cs typeface="Aharoni" pitchFamily="2" charset="-79"/>
            </a:endParaRPr>
          </a:p>
          <a:p>
            <a:pPr>
              <a:buNone/>
            </a:pPr>
            <a:r>
              <a:rPr lang="en-US" sz="4000" b="1" dirty="0" smtClean="0">
                <a:effectLst>
                  <a:outerShdw blurRad="38100" dist="38100" dir="2700000" algn="tl">
                    <a:srgbClr val="000000">
                      <a:alpha val="43137"/>
                    </a:srgbClr>
                  </a:outerShdw>
                </a:effectLst>
                <a:latin typeface="Calibri" pitchFamily="34" charset="0"/>
                <a:cs typeface="Aharoni" pitchFamily="2" charset="-79"/>
              </a:rPr>
              <a:t>IDRN 1300 – CBDR</a:t>
            </a:r>
          </a:p>
          <a:p>
            <a:pPr>
              <a:buNone/>
            </a:pPr>
            <a:r>
              <a:rPr lang="en-US" sz="4000" dirty="0" smtClean="0">
                <a:effectLst>
                  <a:outerShdw blurRad="38100" dist="38100" dir="2700000" algn="tl">
                    <a:srgbClr val="000000">
                      <a:alpha val="43137"/>
                    </a:srgbClr>
                  </a:outerShdw>
                </a:effectLst>
                <a:latin typeface="Calibri" pitchFamily="34" charset="0"/>
                <a:cs typeface="Aharoni" pitchFamily="2" charset="-79"/>
              </a:rPr>
              <a:t>Community Based Disaster Response</a:t>
            </a:r>
            <a:endParaRPr lang="en-US" sz="3600" dirty="0" smtClean="0">
              <a:effectLst>
                <a:outerShdw blurRad="38100" dist="38100" dir="2700000" algn="tl">
                  <a:srgbClr val="000000">
                    <a:alpha val="43137"/>
                  </a:srgbClr>
                </a:outerShdw>
              </a:effectLst>
              <a:latin typeface="Calibri" pitchFamily="34" charset="0"/>
              <a:cs typeface="Aharoni" pitchFamily="2" charset="-79"/>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791200" y="1676400"/>
            <a:ext cx="3048000"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Slide Number Placeholder 5"/>
          <p:cNvSpPr>
            <a:spLocks noGrp="1"/>
          </p:cNvSpPr>
          <p:nvPr>
            <p:ph type="sldNum" sz="quarter" idx="12"/>
          </p:nvPr>
        </p:nvSpPr>
        <p:spPr>
          <a:xfrm>
            <a:off x="8496300" y="0"/>
            <a:ext cx="762000" cy="365125"/>
          </a:xfrm>
        </p:spPr>
        <p:txBody>
          <a:bodyPr/>
          <a:lstStyle/>
          <a:p>
            <a:fld id="{09F307A9-962B-D343-AB25-FB6922D86A32}" type="slidenum">
              <a:rPr lang="en-US" smtClean="0"/>
              <a:pPr/>
              <a:t>4</a:t>
            </a:fld>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362200"/>
            <a:ext cx="5029200" cy="4343400"/>
          </a:xfrm>
          <a:prstGeom prst="roundRect">
            <a:avLst>
              <a:gd name="adj" fmla="val 3421"/>
            </a:avLst>
          </a:prstGeom>
        </p:spPr>
        <p:txBody>
          <a:bodyPr>
            <a:noAutofit/>
          </a:bodyPr>
          <a:lstStyle/>
          <a:p>
            <a:pPr fontAlgn="base">
              <a:spcBef>
                <a:spcPts val="600"/>
              </a:spcBef>
            </a:pPr>
            <a:r>
              <a:rPr lang="en-US" sz="1600" b="1" dirty="0" smtClean="0">
                <a:effectLst>
                  <a:outerShdw blurRad="38100" dist="38100" dir="2700000" algn="tl">
                    <a:srgbClr val="000000">
                      <a:alpha val="43137"/>
                    </a:srgbClr>
                  </a:outerShdw>
                </a:effectLst>
              </a:rPr>
              <a:t>Locate and label all electrical panels</a:t>
            </a:r>
          </a:p>
          <a:p>
            <a:pPr fontAlgn="base">
              <a:spcBef>
                <a:spcPts val="600"/>
              </a:spcBef>
            </a:pPr>
            <a:r>
              <a:rPr lang="en-US" sz="1600" b="1" dirty="0" smtClean="0">
                <a:effectLst>
                  <a:outerShdw blurRad="38100" dist="38100" dir="2700000" algn="tl">
                    <a:srgbClr val="000000">
                      <a:alpha val="43137"/>
                    </a:srgbClr>
                  </a:outerShdw>
                </a:effectLst>
              </a:rPr>
              <a:t>Locate and label gas line shut offs</a:t>
            </a:r>
          </a:p>
          <a:p>
            <a:pPr fontAlgn="base">
              <a:spcBef>
                <a:spcPts val="600"/>
              </a:spcBef>
            </a:pPr>
            <a:r>
              <a:rPr lang="en-US" sz="1600" b="1" dirty="0" smtClean="0">
                <a:effectLst>
                  <a:outerShdw blurRad="38100" dist="38100" dir="2700000" algn="tl">
                    <a:srgbClr val="000000">
                      <a:alpha val="43137"/>
                    </a:srgbClr>
                  </a:outerShdw>
                </a:effectLst>
              </a:rPr>
              <a:t>Move lumber away from home</a:t>
            </a:r>
          </a:p>
          <a:p>
            <a:pPr fontAlgn="base">
              <a:spcBef>
                <a:spcPts val="600"/>
              </a:spcBef>
            </a:pPr>
            <a:r>
              <a:rPr lang="en-US" sz="1600" b="1" dirty="0" smtClean="0">
                <a:effectLst>
                  <a:outerShdw blurRad="38100" dist="38100" dir="2700000" algn="tl">
                    <a:srgbClr val="000000">
                      <a:alpha val="43137"/>
                    </a:srgbClr>
                  </a:outerShdw>
                </a:effectLst>
              </a:rPr>
              <a:t>Trim trees and shrubs that might damage your home during a severe storm</a:t>
            </a:r>
          </a:p>
          <a:p>
            <a:pPr fontAlgn="base">
              <a:spcBef>
                <a:spcPts val="600"/>
              </a:spcBef>
            </a:pPr>
            <a:r>
              <a:rPr lang="en-US" sz="1600" b="1" dirty="0" smtClean="0">
                <a:effectLst>
                  <a:outerShdw blurRad="38100" dist="38100" dir="2700000" algn="tl">
                    <a:srgbClr val="000000">
                      <a:alpha val="43137"/>
                    </a:srgbClr>
                  </a:outerShdw>
                </a:effectLst>
              </a:rPr>
              <a:t>Place heavy/breakable items on lower shelves</a:t>
            </a:r>
          </a:p>
          <a:p>
            <a:pPr fontAlgn="base">
              <a:spcBef>
                <a:spcPts val="600"/>
              </a:spcBef>
            </a:pPr>
            <a:r>
              <a:rPr lang="en-US" sz="1600" b="1" dirty="0" smtClean="0">
                <a:effectLst>
                  <a:outerShdw blurRad="38100" dist="38100" dir="2700000" algn="tl">
                    <a:srgbClr val="000000">
                      <a:alpha val="43137"/>
                    </a:srgbClr>
                  </a:outerShdw>
                </a:effectLst>
              </a:rPr>
              <a:t>Replace any damaged electrical plugs, cords, or sockets</a:t>
            </a:r>
          </a:p>
          <a:p>
            <a:pPr fontAlgn="base">
              <a:spcBef>
                <a:spcPts val="600"/>
              </a:spcBef>
            </a:pPr>
            <a:r>
              <a:rPr lang="en-US" sz="1600" b="1" dirty="0" smtClean="0">
                <a:effectLst>
                  <a:outerShdw blurRad="38100" dist="38100" dir="2700000" algn="tl">
                    <a:srgbClr val="000000">
                      <a:alpha val="43137"/>
                    </a:srgbClr>
                  </a:outerShdw>
                </a:effectLst>
              </a:rPr>
              <a:t>Install flexible pipe-fittings</a:t>
            </a:r>
          </a:p>
          <a:p>
            <a:pPr fontAlgn="base">
              <a:spcBef>
                <a:spcPts val="600"/>
              </a:spcBef>
            </a:pPr>
            <a:r>
              <a:rPr lang="en-US" sz="1600" b="1" dirty="0" smtClean="0">
                <a:effectLst>
                  <a:outerShdw blurRad="38100" dist="38100" dir="2700000" algn="tl">
                    <a:srgbClr val="000000">
                      <a:alpha val="43137"/>
                    </a:srgbClr>
                  </a:outerShdw>
                </a:effectLst>
              </a:rPr>
              <a:t>Store flammable/hazardous chemicals/liquids in secure locations away from electrical outlets/wiring</a:t>
            </a:r>
          </a:p>
          <a:p>
            <a:pPr fontAlgn="base">
              <a:spcBef>
                <a:spcPts val="600"/>
              </a:spcBef>
            </a:pPr>
            <a:r>
              <a:rPr lang="en-US" sz="1600" b="1" dirty="0" smtClean="0">
                <a:effectLst>
                  <a:outerShdw blurRad="38100" dist="38100" dir="2700000" algn="tl">
                    <a:srgbClr val="000000">
                      <a:alpha val="43137"/>
                    </a:srgbClr>
                  </a:outerShdw>
                </a:effectLst>
              </a:rPr>
              <a:t>Create a map of you home with exit points, fire extinguishers, first aid kits, and utility shut-off points</a:t>
            </a:r>
          </a:p>
          <a:p>
            <a:pPr fontAlgn="base">
              <a:spcBef>
                <a:spcPts val="600"/>
              </a:spcBef>
              <a:spcAft>
                <a:spcPts val="600"/>
              </a:spcAft>
            </a:pPr>
            <a:endParaRPr lang="en-US" sz="1600" b="1" dirty="0" smtClean="0">
              <a:effectLst>
                <a:outerShdw blurRad="38100" dist="38100" dir="2700000" algn="tl">
                  <a:srgbClr val="000000">
                    <a:alpha val="43137"/>
                  </a:srgbClr>
                </a:outerShdw>
              </a:effectLst>
            </a:endParaRPr>
          </a:p>
          <a:p>
            <a:pPr fontAlgn="base">
              <a:spcBef>
                <a:spcPts val="600"/>
              </a:spcBef>
              <a:spcAft>
                <a:spcPts val="600"/>
              </a:spcAft>
            </a:pPr>
            <a:endParaRPr lang="en-US" sz="1600" b="1" dirty="0" smtClean="0">
              <a:effectLst>
                <a:outerShdw blurRad="38100" dist="38100" dir="2700000" algn="tl">
                  <a:srgbClr val="000000">
                    <a:alpha val="43137"/>
                  </a:srgbClr>
                </a:outerShdw>
              </a:effectLst>
            </a:endParaRPr>
          </a:p>
          <a:p>
            <a:pPr fontAlgn="base">
              <a:spcBef>
                <a:spcPts val="600"/>
              </a:spcBef>
              <a:spcAft>
                <a:spcPts val="600"/>
              </a:spcAft>
            </a:pPr>
            <a:endParaRPr lang="en-US" sz="1600" b="1" dirty="0" smtClean="0">
              <a:effectLst>
                <a:outerShdw blurRad="38100" dist="38100" dir="2700000" algn="tl">
                  <a:srgbClr val="000000">
                    <a:alpha val="43137"/>
                  </a:srgbClr>
                </a:outerShdw>
              </a:effectLst>
            </a:endParaRP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First Steps</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0" y="1524000"/>
            <a:ext cx="50292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Your Home - Mitigation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40</a:t>
            </a:fld>
            <a:endParaRPr lang="en-US" dirty="0"/>
          </a:p>
        </p:txBody>
      </p:sp>
      <p:pic>
        <p:nvPicPr>
          <p:cNvPr id="2" name="Picture 1"/>
          <p:cNvPicPr>
            <a:picLocks noChangeAspect="1"/>
          </p:cNvPicPr>
          <p:nvPr/>
        </p:nvPicPr>
        <p:blipFill>
          <a:blip r:embed="rId3"/>
          <a:stretch>
            <a:fillRect/>
          </a:stretch>
        </p:blipFill>
        <p:spPr>
          <a:xfrm>
            <a:off x="5638800" y="1524000"/>
            <a:ext cx="3124200" cy="38962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77771555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7087352" cy="1265238"/>
          </a:xfrm>
        </p:spPr>
        <p:txBody>
          <a:bodyPr/>
          <a:lstStyle/>
          <a:p>
            <a:r>
              <a:rPr lang="en-US" dirty="0" smtClean="0"/>
              <a:t>Family Preparedness Plan</a:t>
            </a:r>
            <a:endParaRPr lang="en-US" dirty="0"/>
          </a:p>
        </p:txBody>
      </p:sp>
      <p:sp>
        <p:nvSpPr>
          <p:cNvPr id="3" name="Content Placeholder 2"/>
          <p:cNvSpPr>
            <a:spLocks noGrp="1"/>
          </p:cNvSpPr>
          <p:nvPr>
            <p:ph idx="1"/>
          </p:nvPr>
        </p:nvSpPr>
        <p:spPr>
          <a:xfrm>
            <a:off x="304800" y="1616075"/>
            <a:ext cx="5486400" cy="5089525"/>
          </a:xfrm>
          <a:prstGeom prst="roundRect">
            <a:avLst>
              <a:gd name="adj" fmla="val 9874"/>
            </a:avLst>
          </a:prstGeom>
        </p:spPr>
        <p:txBody>
          <a:bodyPr>
            <a:noAutofit/>
          </a:bodyPr>
          <a:lstStyle/>
          <a:p>
            <a:pPr marL="731520" indent="-742950">
              <a:spcBef>
                <a:spcPts val="600"/>
              </a:spcBef>
              <a:spcAft>
                <a:spcPts val="600"/>
              </a:spcAft>
              <a:buFont typeface="Wingdings" pitchFamily="2" charset="2"/>
              <a:buChar char="Ø"/>
            </a:pPr>
            <a:r>
              <a:rPr lang="en-US" sz="2000" b="1" dirty="0">
                <a:latin typeface="Calibri" pitchFamily="34" charset="0"/>
              </a:rPr>
              <a:t>Conduct a Disaster Risk Analysis</a:t>
            </a:r>
          </a:p>
          <a:p>
            <a:pPr marL="731520" indent="-742950">
              <a:spcBef>
                <a:spcPts val="600"/>
              </a:spcBef>
              <a:spcAft>
                <a:spcPts val="600"/>
              </a:spcAft>
              <a:buFont typeface="Wingdings" pitchFamily="2" charset="2"/>
              <a:buChar char="Ø"/>
            </a:pPr>
            <a:r>
              <a:rPr lang="en-US" sz="2000" b="1" dirty="0">
                <a:latin typeface="Calibri" pitchFamily="34" charset="0"/>
              </a:rPr>
              <a:t>Determine how to react to each </a:t>
            </a:r>
          </a:p>
          <a:p>
            <a:pPr marL="731520" indent="-742950">
              <a:spcBef>
                <a:spcPts val="600"/>
              </a:spcBef>
              <a:spcAft>
                <a:spcPts val="600"/>
              </a:spcAft>
              <a:buFont typeface="Wingdings" pitchFamily="2" charset="2"/>
              <a:buChar char="Ø"/>
            </a:pPr>
            <a:r>
              <a:rPr lang="en-US" sz="2000" b="1" dirty="0">
                <a:latin typeface="Calibri" pitchFamily="34" charset="0"/>
              </a:rPr>
              <a:t>Designate Consolidation Points</a:t>
            </a:r>
          </a:p>
          <a:p>
            <a:pPr marL="731520" indent="-742950">
              <a:spcBef>
                <a:spcPts val="600"/>
              </a:spcBef>
              <a:spcAft>
                <a:spcPts val="600"/>
              </a:spcAft>
              <a:buFont typeface="Wingdings" pitchFamily="2" charset="2"/>
              <a:buChar char="Ø"/>
            </a:pPr>
            <a:r>
              <a:rPr lang="en-US" sz="2000" b="1" dirty="0">
                <a:latin typeface="Calibri" pitchFamily="34" charset="0"/>
              </a:rPr>
              <a:t>Designate a third party POC </a:t>
            </a:r>
          </a:p>
          <a:p>
            <a:pPr marL="731520" indent="-742950">
              <a:spcBef>
                <a:spcPts val="600"/>
              </a:spcBef>
              <a:spcAft>
                <a:spcPts val="600"/>
              </a:spcAft>
              <a:buFont typeface="Wingdings" pitchFamily="2" charset="2"/>
              <a:buChar char="Ø"/>
            </a:pPr>
            <a:r>
              <a:rPr lang="en-US" sz="2000" b="1" dirty="0">
                <a:latin typeface="Calibri" pitchFamily="34" charset="0"/>
              </a:rPr>
              <a:t>Define roles and responsibilities</a:t>
            </a:r>
          </a:p>
          <a:p>
            <a:pPr marL="731520" indent="-742950">
              <a:spcBef>
                <a:spcPts val="600"/>
              </a:spcBef>
              <a:spcAft>
                <a:spcPts val="600"/>
              </a:spcAft>
              <a:buFont typeface="Wingdings" pitchFamily="2" charset="2"/>
              <a:buChar char="Ø"/>
            </a:pPr>
            <a:r>
              <a:rPr lang="en-US" sz="2000" b="1" dirty="0">
                <a:latin typeface="Calibri" pitchFamily="34" charset="0"/>
              </a:rPr>
              <a:t>Mitigate potential hazards in your home</a:t>
            </a:r>
          </a:p>
          <a:p>
            <a:pPr marL="731520" indent="-742950">
              <a:spcBef>
                <a:spcPts val="600"/>
              </a:spcBef>
              <a:spcAft>
                <a:spcPts val="600"/>
              </a:spcAft>
              <a:buFont typeface="Wingdings" pitchFamily="2" charset="2"/>
              <a:buChar char="Ø"/>
            </a:pPr>
            <a:r>
              <a:rPr lang="en-US" sz="2000" b="1" dirty="0">
                <a:latin typeface="Calibri" pitchFamily="34" charset="0"/>
              </a:rPr>
              <a:t>Train your family in basic life-saving techniques </a:t>
            </a:r>
          </a:p>
          <a:p>
            <a:pPr marL="731520" indent="-742950">
              <a:spcBef>
                <a:spcPts val="600"/>
              </a:spcBef>
              <a:spcAft>
                <a:spcPts val="600"/>
              </a:spcAft>
              <a:buFont typeface="Wingdings" pitchFamily="2" charset="2"/>
              <a:buChar char="Ø"/>
            </a:pPr>
            <a:r>
              <a:rPr lang="en-US" sz="2000" b="1" dirty="0">
                <a:latin typeface="Calibri" pitchFamily="34" charset="0"/>
              </a:rPr>
              <a:t>Assemble a disaster kit and necessary supplies</a:t>
            </a:r>
          </a:p>
          <a:p>
            <a:pPr marL="731520" indent="-742950">
              <a:spcBef>
                <a:spcPts val="600"/>
              </a:spcBef>
              <a:spcAft>
                <a:spcPts val="600"/>
              </a:spcAft>
              <a:buFont typeface="Wingdings" pitchFamily="2" charset="2"/>
              <a:buChar char="Ø"/>
            </a:pPr>
            <a:r>
              <a:rPr lang="en-US" sz="2000" b="1" dirty="0">
                <a:latin typeface="Calibri" pitchFamily="34" charset="0"/>
              </a:rPr>
              <a:t>Practice your </a:t>
            </a:r>
            <a:r>
              <a:rPr lang="en-US" sz="2000" b="1" dirty="0" smtClean="0">
                <a:latin typeface="Calibri" pitchFamily="34" charset="0"/>
              </a:rPr>
              <a:t>plan</a:t>
            </a:r>
            <a:endParaRPr lang="en-US" sz="2000" b="1" dirty="0">
              <a:latin typeface="Calibri" pitchFamily="34" charset="0"/>
            </a:endParaRPr>
          </a:p>
        </p:txBody>
      </p:sp>
      <p:pic>
        <p:nvPicPr>
          <p:cNvPr id="6" name="Picture 5" descr="IMG_7424.JPG"/>
          <p:cNvPicPr>
            <a:picLocks noChangeAspect="1"/>
          </p:cNvPicPr>
          <p:nvPr/>
        </p:nvPicPr>
        <p:blipFill>
          <a:blip r:embed="rId3" cstate="email"/>
          <a:srcRect/>
          <a:stretch>
            <a:fillRect/>
          </a:stretch>
        </p:blipFill>
        <p:spPr>
          <a:xfrm>
            <a:off x="6019800" y="1600200"/>
            <a:ext cx="2820152" cy="3032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41</a:t>
            </a:fld>
            <a:endParaRPr lang="en-US" dirty="0"/>
          </a:p>
        </p:txBody>
      </p:sp>
    </p:spTree>
    <p:extLst>
      <p:ext uri="{BB962C8B-B14F-4D97-AF65-F5344CB8AC3E}">
        <p14:creationId xmlns:p14="http://schemas.microsoft.com/office/powerpoint/2010/main" xmlns="" val="2363938916"/>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67600" cy="1066800"/>
          </a:xfrm>
        </p:spPr>
        <p:txBody>
          <a:bodyPr/>
          <a:lstStyle/>
          <a:p>
            <a:pPr lvl="0">
              <a:defRPr/>
            </a:pPr>
            <a:r>
              <a:rPr lang="en-US" sz="4800" dirty="0" smtClean="0"/>
              <a:t>Family Preparedness </a:t>
            </a:r>
            <a:r>
              <a:rPr lang="en-US" sz="4800" dirty="0"/>
              <a:t>Plan</a:t>
            </a:r>
          </a:p>
        </p:txBody>
      </p:sp>
      <p:sp>
        <p:nvSpPr>
          <p:cNvPr id="3" name="Content Placeholder 2"/>
          <p:cNvSpPr>
            <a:spLocks noGrp="1"/>
          </p:cNvSpPr>
          <p:nvPr>
            <p:ph idx="1"/>
          </p:nvPr>
        </p:nvSpPr>
        <p:spPr>
          <a:xfrm>
            <a:off x="304800" y="2362200"/>
            <a:ext cx="4495800" cy="4419600"/>
          </a:xfrm>
        </p:spPr>
        <p:txBody>
          <a:bodyPr>
            <a:normAutofit fontScale="55000" lnSpcReduction="20000"/>
          </a:bodyPr>
          <a:lstStyle/>
          <a:p>
            <a:pPr marL="342900" lvl="1" indent="-342900">
              <a:spcBef>
                <a:spcPts val="1200"/>
              </a:spcBef>
              <a:spcAft>
                <a:spcPts val="1200"/>
              </a:spcAft>
              <a:buFont typeface="Arial"/>
              <a:buChar char="•"/>
            </a:pPr>
            <a:r>
              <a:rPr lang="en-US" sz="4324" b="1" dirty="0" smtClean="0">
                <a:solidFill>
                  <a:srgbClr val="FFFFFF"/>
                </a:solidFill>
              </a:rPr>
              <a:t>Hearing Impaired</a:t>
            </a:r>
          </a:p>
          <a:p>
            <a:pPr marL="342900" lvl="1" indent="-342900">
              <a:spcBef>
                <a:spcPts val="1200"/>
              </a:spcBef>
              <a:spcAft>
                <a:spcPts val="1200"/>
              </a:spcAft>
              <a:buFont typeface="Arial"/>
              <a:buChar char="•"/>
            </a:pPr>
            <a:r>
              <a:rPr lang="en-US" sz="4324" b="1" dirty="0" smtClean="0">
                <a:solidFill>
                  <a:srgbClr val="FFFFFF"/>
                </a:solidFill>
              </a:rPr>
              <a:t>Mobility Impaired</a:t>
            </a:r>
          </a:p>
          <a:p>
            <a:pPr marL="342900" lvl="1" indent="-342900">
              <a:spcBef>
                <a:spcPts val="1200"/>
              </a:spcBef>
              <a:spcAft>
                <a:spcPts val="1200"/>
              </a:spcAft>
              <a:buFont typeface="Arial"/>
              <a:buChar char="•"/>
            </a:pPr>
            <a:r>
              <a:rPr lang="en-US" sz="4324" b="1" dirty="0" smtClean="0">
                <a:solidFill>
                  <a:srgbClr val="FFFFFF"/>
                </a:solidFill>
              </a:rPr>
              <a:t>Single Working Parent</a:t>
            </a:r>
            <a:endParaRPr lang="en-US" sz="541" b="1" dirty="0" smtClean="0"/>
          </a:p>
          <a:p>
            <a:pPr marL="342900" lvl="1" indent="-342900">
              <a:spcBef>
                <a:spcPts val="1200"/>
              </a:spcBef>
              <a:spcAft>
                <a:spcPts val="1200"/>
              </a:spcAft>
              <a:buFont typeface="Arial"/>
              <a:buChar char="•"/>
            </a:pPr>
            <a:r>
              <a:rPr lang="en-US" sz="4324" b="1" dirty="0" smtClean="0">
                <a:solidFill>
                  <a:srgbClr val="FFFFFF"/>
                </a:solidFill>
              </a:rPr>
              <a:t>People Without Vehicles</a:t>
            </a:r>
          </a:p>
          <a:p>
            <a:pPr marL="342900" lvl="1" indent="-342900">
              <a:spcBef>
                <a:spcPts val="1200"/>
              </a:spcBef>
              <a:spcAft>
                <a:spcPts val="1200"/>
              </a:spcAft>
              <a:buFont typeface="Arial"/>
              <a:buChar char="•"/>
            </a:pPr>
            <a:r>
              <a:rPr lang="en-US" sz="4324" b="1" dirty="0" smtClean="0">
                <a:solidFill>
                  <a:srgbClr val="FFFFFF"/>
                </a:solidFill>
              </a:rPr>
              <a:t>Special Dietary Needs</a:t>
            </a:r>
          </a:p>
          <a:p>
            <a:pPr marL="342900" lvl="1" indent="-342900">
              <a:spcBef>
                <a:spcPts val="1200"/>
              </a:spcBef>
              <a:spcAft>
                <a:spcPts val="1200"/>
              </a:spcAft>
              <a:buFont typeface="Arial"/>
              <a:buChar char="•"/>
            </a:pPr>
            <a:r>
              <a:rPr lang="en-US" sz="4324" b="1" dirty="0" smtClean="0">
                <a:solidFill>
                  <a:srgbClr val="FFFFFF"/>
                </a:solidFill>
              </a:rPr>
              <a:t>Children/Babies</a:t>
            </a:r>
          </a:p>
          <a:p>
            <a:pPr marL="0" lvl="1" indent="0">
              <a:spcBef>
                <a:spcPts val="1200"/>
              </a:spcBef>
              <a:spcAft>
                <a:spcPts val="1200"/>
              </a:spcAft>
              <a:buNone/>
            </a:pPr>
            <a:r>
              <a:rPr lang="en-US" sz="4324" b="1" dirty="0" smtClean="0">
                <a:solidFill>
                  <a:srgbClr val="FFFFFF"/>
                </a:solidFill>
              </a:rPr>
              <a:t>*Network assistance/warning</a:t>
            </a: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fontScale="700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Planning Considerations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6" name="Picture 5" descr="slide_9261_122852_large.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5131676" y="1524000"/>
            <a:ext cx="3783724"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pPr/>
              <a:t>42</a:t>
            </a:fld>
            <a:endParaRPr lang="en-US" dirty="0"/>
          </a:p>
        </p:txBody>
      </p:sp>
    </p:spTree>
    <p:extLst>
      <p:ext uri="{BB962C8B-B14F-4D97-AF65-F5344CB8AC3E}">
        <p14:creationId xmlns:p14="http://schemas.microsoft.com/office/powerpoint/2010/main" xmlns="" val="243251888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EVAC/SIP</a:t>
            </a:r>
          </a:p>
        </p:txBody>
      </p:sp>
      <p:sp>
        <p:nvSpPr>
          <p:cNvPr id="6" name="Slide Number Placeholder 5"/>
          <p:cNvSpPr>
            <a:spLocks noGrp="1"/>
          </p:cNvSpPr>
          <p:nvPr>
            <p:ph type="sldNum" sz="quarter" idx="12"/>
          </p:nvPr>
        </p:nvSpPr>
        <p:spPr/>
        <p:txBody>
          <a:bodyPr/>
          <a:lstStyle/>
          <a:p>
            <a:fld id="{09F307A9-962B-D343-AB25-FB6922D86A32}" type="slidenum">
              <a:rPr lang="en-US" smtClean="0"/>
              <a:pPr/>
              <a:t>43</a:t>
            </a:fld>
            <a:endParaRPr lang="en-US" dirty="0"/>
          </a:p>
        </p:txBody>
      </p:sp>
    </p:spTree>
    <p:extLst>
      <p:ext uri="{BB962C8B-B14F-4D97-AF65-F5344CB8AC3E}">
        <p14:creationId xmlns:p14="http://schemas.microsoft.com/office/powerpoint/2010/main" xmlns="" val="125568260"/>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2362200"/>
            <a:ext cx="5105400" cy="4267200"/>
          </a:xfrm>
        </p:spPr>
        <p:txBody>
          <a:bodyPr>
            <a:normAutofit fontScale="62500" lnSpcReduction="20000"/>
          </a:bodyPr>
          <a:lstStyle/>
          <a:p>
            <a:pPr>
              <a:spcAft>
                <a:spcPts val="600"/>
              </a:spcAft>
            </a:pPr>
            <a:r>
              <a:rPr lang="en-US" b="1" dirty="0" smtClean="0"/>
              <a:t>Is evacuation possible?</a:t>
            </a:r>
          </a:p>
          <a:p>
            <a:pPr>
              <a:spcAft>
                <a:spcPts val="600"/>
              </a:spcAft>
            </a:pPr>
            <a:r>
              <a:rPr lang="en-US" b="1" dirty="0"/>
              <a:t>Is there enough time to evacuate</a:t>
            </a:r>
            <a:r>
              <a:rPr lang="en-US" b="1" dirty="0" smtClean="0"/>
              <a:t>? How long will it take?</a:t>
            </a:r>
          </a:p>
          <a:p>
            <a:pPr>
              <a:spcAft>
                <a:spcPts val="600"/>
              </a:spcAft>
            </a:pPr>
            <a:r>
              <a:rPr lang="en-US" b="1" dirty="0"/>
              <a:t>Is evacuating more dangerous than staying</a:t>
            </a:r>
            <a:r>
              <a:rPr lang="en-US" b="1" dirty="0" smtClean="0"/>
              <a:t>?</a:t>
            </a:r>
          </a:p>
          <a:p>
            <a:pPr>
              <a:spcAft>
                <a:spcPts val="600"/>
              </a:spcAft>
            </a:pPr>
            <a:r>
              <a:rPr lang="en-US" sz="3643" b="1" dirty="0" smtClean="0"/>
              <a:t>Can everybody be evacuated?</a:t>
            </a:r>
          </a:p>
          <a:p>
            <a:pPr>
              <a:spcAft>
                <a:spcPts val="600"/>
              </a:spcAft>
            </a:pPr>
            <a:r>
              <a:rPr lang="en-US" sz="3643" b="1" dirty="0" smtClean="0"/>
              <a:t>Is your home a safe place?</a:t>
            </a:r>
          </a:p>
          <a:p>
            <a:pPr>
              <a:spcAft>
                <a:spcPts val="600"/>
              </a:spcAft>
            </a:pPr>
            <a:r>
              <a:rPr lang="en-US" sz="3643" b="1" dirty="0" smtClean="0"/>
              <a:t>Has your shelter become compromised</a:t>
            </a:r>
          </a:p>
          <a:p>
            <a:pPr>
              <a:spcAft>
                <a:spcPts val="600"/>
              </a:spcAft>
            </a:pPr>
            <a:r>
              <a:rPr lang="en-US" sz="3643" b="1" dirty="0" smtClean="0"/>
              <a:t>** It is always best to stay**</a:t>
            </a:r>
          </a:p>
          <a:p>
            <a:pPr>
              <a:spcAft>
                <a:spcPts val="600"/>
              </a:spcAft>
            </a:pPr>
            <a:endParaRPr lang="en-US" sz="3643" b="1" dirty="0" smtClean="0">
              <a:effectLst/>
            </a:endParaRP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EVAC/SIP</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0" y="1524000"/>
            <a:ext cx="5105399"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700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Evacuation or Shelter in Place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44</a:t>
            </a:fld>
            <a:endParaRPr lang="en-US" dirty="0"/>
          </a:p>
        </p:txBody>
      </p:sp>
      <p:pic>
        <p:nvPicPr>
          <p:cNvPr id="8" name="Picture 2" descr="http://static.guim.co.uk/sys-images/Guardian/Pix/pictures/2008/05/17/china460.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562600" y="1524000"/>
            <a:ext cx="3449480" cy="3733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2288811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362200"/>
            <a:ext cx="5029200" cy="4343400"/>
          </a:xfrm>
          <a:prstGeom prst="roundRect">
            <a:avLst>
              <a:gd name="adj" fmla="val 10022"/>
            </a:avLst>
          </a:prstGeom>
        </p:spPr>
        <p:txBody>
          <a:bodyPr>
            <a:noAutofit/>
          </a:bodyPr>
          <a:lstStyle/>
          <a:p>
            <a:pPr marL="365760" fontAlgn="base">
              <a:spcBef>
                <a:spcPts val="600"/>
              </a:spcBef>
              <a:spcAft>
                <a:spcPts val="600"/>
              </a:spcAft>
            </a:pPr>
            <a:r>
              <a:rPr lang="en-US" sz="2000" b="1" dirty="0">
                <a:effectLst>
                  <a:outerShdw blurRad="38100" dist="50800" dir="2700000" algn="tl">
                    <a:srgbClr val="000000"/>
                  </a:outerShdw>
                </a:effectLst>
              </a:rPr>
              <a:t>Prepare to evacuate your </a:t>
            </a:r>
            <a:r>
              <a:rPr lang="en-US" sz="2000" b="1" dirty="0" smtClean="0">
                <a:effectLst>
                  <a:outerShdw blurRad="38100" dist="50800" dir="2700000" algn="tl">
                    <a:srgbClr val="000000"/>
                  </a:outerShdw>
                </a:effectLst>
              </a:rPr>
              <a:t>home have </a:t>
            </a:r>
            <a:r>
              <a:rPr lang="en-US" sz="2000" b="1" dirty="0">
                <a:effectLst>
                  <a:outerShdw blurRad="38100" dist="50800" dir="2700000" algn="tl">
                    <a:srgbClr val="000000"/>
                  </a:outerShdw>
                </a:effectLst>
              </a:rPr>
              <a:t>a plan to get out quickly and </a:t>
            </a:r>
            <a:r>
              <a:rPr lang="en-US" sz="2000" b="1" dirty="0" smtClean="0">
                <a:effectLst>
                  <a:outerShdw blurRad="38100" dist="50800" dir="2700000" algn="tl">
                    <a:srgbClr val="000000"/>
                  </a:outerShdw>
                </a:effectLst>
              </a:rPr>
              <a:t>safely</a:t>
            </a:r>
          </a:p>
          <a:p>
            <a:pPr marL="365760" fontAlgn="base">
              <a:spcBef>
                <a:spcPts val="600"/>
              </a:spcBef>
              <a:spcAft>
                <a:spcPts val="600"/>
              </a:spcAft>
            </a:pPr>
            <a:r>
              <a:rPr lang="en-US" sz="2000" b="1" dirty="0" smtClean="0">
                <a:effectLst>
                  <a:outerShdw blurRad="38100" dist="50800" dir="2700000" algn="tl">
                    <a:srgbClr val="000000"/>
                  </a:outerShdw>
                </a:effectLst>
              </a:rPr>
              <a:t>Review </a:t>
            </a:r>
            <a:r>
              <a:rPr lang="en-US" sz="2000" b="1" dirty="0">
                <a:effectLst>
                  <a:outerShdw blurRad="38100" dist="50800" dir="2700000" algn="tl">
                    <a:srgbClr val="000000"/>
                  </a:outerShdw>
                </a:effectLst>
              </a:rPr>
              <a:t>escape routes with your </a:t>
            </a:r>
            <a:r>
              <a:rPr lang="en-US" sz="2000" b="1" dirty="0" smtClean="0">
                <a:effectLst>
                  <a:outerShdw blurRad="38100" dist="50800" dir="2700000" algn="tl">
                    <a:srgbClr val="000000"/>
                  </a:outerShdw>
                </a:effectLst>
              </a:rPr>
              <a:t>family</a:t>
            </a:r>
          </a:p>
          <a:p>
            <a:pPr marL="365760" fontAlgn="base">
              <a:spcBef>
                <a:spcPts val="600"/>
              </a:spcBef>
              <a:spcAft>
                <a:spcPts val="600"/>
              </a:spcAft>
            </a:pPr>
            <a:r>
              <a:rPr lang="en-US" sz="2000" b="1" dirty="0">
                <a:effectLst>
                  <a:outerShdw blurRad="38100" dist="50800" dir="2700000" algn="tl">
                    <a:srgbClr val="000000"/>
                  </a:outerShdw>
                </a:effectLst>
              </a:rPr>
              <a:t>P</a:t>
            </a:r>
            <a:r>
              <a:rPr lang="en-US" sz="2000" b="1" dirty="0" smtClean="0">
                <a:effectLst>
                  <a:outerShdw blurRad="38100" dist="50800" dir="2700000" algn="tl">
                    <a:srgbClr val="000000"/>
                  </a:outerShdw>
                </a:effectLst>
              </a:rPr>
              <a:t>ractice </a:t>
            </a:r>
            <a:r>
              <a:rPr lang="en-US" sz="2000" b="1" dirty="0">
                <a:effectLst>
                  <a:outerShdw blurRad="38100" dist="50800" dir="2700000" algn="tl">
                    <a:srgbClr val="000000"/>
                  </a:outerShdw>
                </a:effectLst>
              </a:rPr>
              <a:t>escaping from each room.</a:t>
            </a:r>
          </a:p>
          <a:p>
            <a:pPr marL="365760" fontAlgn="base">
              <a:spcBef>
                <a:spcPts val="600"/>
              </a:spcBef>
              <a:spcAft>
                <a:spcPts val="600"/>
              </a:spcAft>
            </a:pPr>
            <a:r>
              <a:rPr lang="en-US" sz="2000" b="1" dirty="0">
                <a:effectLst>
                  <a:outerShdw blurRad="38100" dist="50800" dir="2700000" algn="tl">
                    <a:srgbClr val="000000"/>
                  </a:outerShdw>
                </a:effectLst>
              </a:rPr>
              <a:t>Make sure windows are not </a:t>
            </a:r>
            <a:r>
              <a:rPr lang="en-US" sz="2000" b="1" dirty="0" smtClean="0">
                <a:effectLst>
                  <a:outerShdw blurRad="38100" dist="50800" dir="2700000" algn="tl">
                    <a:srgbClr val="000000"/>
                  </a:outerShdw>
                </a:effectLst>
              </a:rPr>
              <a:t>nailed, painted </a:t>
            </a:r>
            <a:r>
              <a:rPr lang="en-US" sz="2000" b="1" dirty="0">
                <a:effectLst>
                  <a:outerShdw blurRad="38100" dist="50800" dir="2700000" algn="tl">
                    <a:srgbClr val="000000"/>
                  </a:outerShdw>
                </a:effectLst>
              </a:rPr>
              <a:t>or </a:t>
            </a:r>
            <a:r>
              <a:rPr lang="en-US" sz="2000" b="1" dirty="0" smtClean="0">
                <a:effectLst>
                  <a:outerShdw blurRad="38100" dist="50800" dir="2700000" algn="tl">
                    <a:srgbClr val="000000"/>
                  </a:outerShdw>
                </a:effectLst>
              </a:rPr>
              <a:t>barred shut.</a:t>
            </a:r>
          </a:p>
          <a:p>
            <a:pPr marL="365760" fontAlgn="base">
              <a:spcBef>
                <a:spcPts val="600"/>
              </a:spcBef>
              <a:spcAft>
                <a:spcPts val="600"/>
              </a:spcAft>
            </a:pPr>
            <a:r>
              <a:rPr lang="en-US" sz="2000" b="1" dirty="0" smtClean="0">
                <a:effectLst>
                  <a:outerShdw blurRad="38100" dist="50800" dir="2700000" algn="tl">
                    <a:srgbClr val="000000"/>
                  </a:outerShdw>
                </a:effectLst>
              </a:rPr>
              <a:t>Learn </a:t>
            </a:r>
            <a:r>
              <a:rPr lang="en-US" sz="2000" b="1" dirty="0">
                <a:effectLst>
                  <a:outerShdw blurRad="38100" dist="50800" dir="2700000" algn="tl">
                    <a:srgbClr val="000000"/>
                  </a:outerShdw>
                </a:effectLst>
              </a:rPr>
              <a:t>how to turn off the water, gas and electricity at main </a:t>
            </a:r>
            <a:r>
              <a:rPr lang="en-US" sz="2000" b="1" dirty="0" smtClean="0">
                <a:effectLst>
                  <a:outerShdw blurRad="38100" dist="50800" dir="2700000" algn="tl">
                    <a:srgbClr val="000000"/>
                  </a:outerShdw>
                </a:effectLst>
              </a:rPr>
              <a:t>switches.</a:t>
            </a:r>
          </a:p>
          <a:p>
            <a:pPr marL="365760" fontAlgn="base">
              <a:spcBef>
                <a:spcPts val="600"/>
              </a:spcBef>
              <a:spcAft>
                <a:spcPts val="600"/>
              </a:spcAft>
            </a:pPr>
            <a:r>
              <a:rPr lang="en-US" sz="2000" b="1" dirty="0" smtClean="0">
                <a:effectLst>
                  <a:outerShdw blurRad="38100" dist="50800" dir="2700000" algn="tl">
                    <a:srgbClr val="000000"/>
                  </a:outerShdw>
                </a:effectLst>
              </a:rPr>
              <a:t>If </a:t>
            </a:r>
            <a:r>
              <a:rPr lang="en-US" sz="2000" b="1" dirty="0">
                <a:effectLst>
                  <a:outerShdw blurRad="38100" dist="50800" dir="2700000" algn="tl">
                    <a:srgbClr val="000000"/>
                  </a:outerShdw>
                </a:effectLst>
              </a:rPr>
              <a:t>your residence has more than one level, consider getting escape ladders</a:t>
            </a:r>
            <a:r>
              <a:rPr lang="en-US" sz="2000" b="1" dirty="0" smtClean="0">
                <a:effectLst>
                  <a:outerShdw blurRad="38100" dist="50800" dir="2700000" algn="tl">
                    <a:srgbClr val="000000"/>
                  </a:outerShdw>
                </a:effectLst>
              </a:rPr>
              <a:t>.</a:t>
            </a:r>
            <a:endParaRPr lang="en-US" sz="2000" b="1" dirty="0">
              <a:effectLst>
                <a:outerShdw blurRad="38100" dist="50800" dir="2700000" algn="tl">
                  <a:srgbClr val="000000"/>
                </a:outerShdw>
              </a:effectLst>
            </a:endParaRP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Evacuation</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304800" y="1524000"/>
            <a:ext cx="4876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Home Evacuation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45</a:t>
            </a:fld>
            <a:endParaRPr lang="en-US" dirty="0"/>
          </a:p>
        </p:txBody>
      </p:sp>
      <p:pic>
        <p:nvPicPr>
          <p:cNvPr id="152578" name="Picture 2" descr="http://3.bp.blogspot.com/-mPJ_S45pyYY/TZTV923tRDI/AAAAAAAAABA/uTS-m6xM_XQ/s1600/japan_tsunami_fir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486400" y="1524000"/>
            <a:ext cx="342900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5048726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362200"/>
            <a:ext cx="4953000" cy="4343400"/>
          </a:xfrm>
          <a:prstGeom prst="roundRect">
            <a:avLst>
              <a:gd name="adj" fmla="val 7851"/>
            </a:avLst>
          </a:prstGeom>
        </p:spPr>
        <p:txBody>
          <a:bodyPr>
            <a:noAutofit/>
          </a:bodyPr>
          <a:lstStyle/>
          <a:p>
            <a:pPr fontAlgn="base">
              <a:spcBef>
                <a:spcPts val="600"/>
              </a:spcBef>
              <a:spcAft>
                <a:spcPts val="600"/>
              </a:spcAft>
            </a:pPr>
            <a:r>
              <a:rPr lang="en-US" sz="1800" b="1" dirty="0" smtClean="0">
                <a:effectLst>
                  <a:outerShdw blurRad="38100" dist="50800" dir="2700000" algn="tl">
                    <a:srgbClr val="000000"/>
                  </a:outerShdw>
                </a:effectLst>
              </a:rPr>
              <a:t>Identify </a:t>
            </a:r>
            <a:r>
              <a:rPr lang="en-US" sz="1800" b="1" dirty="0">
                <a:effectLst>
                  <a:outerShdw blurRad="38100" dist="50800" dir="2700000" algn="tl">
                    <a:srgbClr val="000000"/>
                  </a:outerShdw>
                </a:effectLst>
              </a:rPr>
              <a:t>ahead of time where your family will </a:t>
            </a:r>
            <a:r>
              <a:rPr lang="en-US" sz="1800" b="1" dirty="0" smtClean="0">
                <a:effectLst>
                  <a:outerShdw blurRad="38100" dist="50800" dir="2700000" algn="tl">
                    <a:srgbClr val="000000"/>
                  </a:outerShdw>
                </a:effectLst>
              </a:rPr>
              <a:t>meet</a:t>
            </a:r>
            <a:r>
              <a:rPr lang="en-US" sz="1800" b="1" dirty="0">
                <a:effectLst>
                  <a:outerShdw blurRad="38100" dist="50800" dir="2700000" algn="tl">
                    <a:srgbClr val="000000"/>
                  </a:outerShdw>
                </a:effectLst>
              </a:rPr>
              <a:t>.</a:t>
            </a:r>
            <a:endParaRPr lang="en-US" sz="1800" b="1" dirty="0" smtClean="0">
              <a:effectLst>
                <a:outerShdw blurRad="38100" dist="50800" dir="2700000" algn="tl">
                  <a:srgbClr val="000000"/>
                </a:outerShdw>
              </a:effectLst>
            </a:endParaRPr>
          </a:p>
          <a:p>
            <a:pPr fontAlgn="base">
              <a:spcBef>
                <a:spcPts val="600"/>
              </a:spcBef>
              <a:spcAft>
                <a:spcPts val="600"/>
              </a:spcAft>
            </a:pPr>
            <a:r>
              <a:rPr lang="en-US" sz="1800" b="1" dirty="0" smtClean="0">
                <a:effectLst>
                  <a:outerShdw blurRad="38100" dist="50800" dir="2700000" algn="tl">
                    <a:srgbClr val="000000"/>
                  </a:outerShdw>
                </a:effectLst>
              </a:rPr>
              <a:t>If </a:t>
            </a:r>
            <a:r>
              <a:rPr lang="en-US" sz="1800" b="1" dirty="0">
                <a:effectLst>
                  <a:outerShdw blurRad="38100" dist="50800" dir="2700000" algn="tl">
                    <a:srgbClr val="000000"/>
                  </a:outerShdw>
                </a:effectLst>
              </a:rPr>
              <a:t>you don’t have a car, plan alternate means of evacuating.</a:t>
            </a:r>
          </a:p>
          <a:p>
            <a:pPr fontAlgn="base">
              <a:spcBef>
                <a:spcPts val="600"/>
              </a:spcBef>
              <a:spcAft>
                <a:spcPts val="600"/>
              </a:spcAft>
            </a:pPr>
            <a:r>
              <a:rPr lang="en-US" sz="1800" b="1" dirty="0" smtClean="0">
                <a:effectLst>
                  <a:outerShdw blurRad="38100" dist="50800" dir="2700000" algn="tl">
                    <a:srgbClr val="000000"/>
                  </a:outerShdw>
                </a:effectLst>
              </a:rPr>
              <a:t>Always keep a half tank of fuel in your car.</a:t>
            </a:r>
          </a:p>
          <a:p>
            <a:pPr fontAlgn="base">
              <a:spcBef>
                <a:spcPts val="600"/>
              </a:spcBef>
              <a:spcAft>
                <a:spcPts val="600"/>
              </a:spcAft>
            </a:pPr>
            <a:r>
              <a:rPr lang="en-US" sz="1800" b="1" dirty="0" smtClean="0">
                <a:effectLst>
                  <a:outerShdw blurRad="38100" dist="50800" dir="2700000" algn="tl">
                    <a:srgbClr val="000000"/>
                  </a:outerShdw>
                </a:effectLst>
              </a:rPr>
              <a:t>If evacuation is likely, keep a full tank.</a:t>
            </a:r>
            <a:endParaRPr lang="en-US" sz="1800" b="1" dirty="0">
              <a:effectLst>
                <a:outerShdw blurRad="38100" dist="50800" dir="2700000" algn="tl">
                  <a:srgbClr val="000000"/>
                </a:outerShdw>
              </a:effectLst>
            </a:endParaRPr>
          </a:p>
          <a:p>
            <a:pPr fontAlgn="base">
              <a:spcBef>
                <a:spcPts val="600"/>
              </a:spcBef>
              <a:spcAft>
                <a:spcPts val="600"/>
              </a:spcAft>
            </a:pPr>
            <a:r>
              <a:rPr lang="en-US" sz="1800" b="1" dirty="0">
                <a:effectLst>
                  <a:outerShdw blurRad="38100" dist="50800" dir="2700000" algn="tl">
                    <a:srgbClr val="000000"/>
                  </a:outerShdw>
                </a:effectLst>
              </a:rPr>
              <a:t>Plan several escape </a:t>
            </a:r>
            <a:r>
              <a:rPr lang="en-US" sz="1800" b="1" dirty="0" smtClean="0">
                <a:effectLst>
                  <a:outerShdw blurRad="38100" dist="50800" dir="2700000" algn="tl">
                    <a:srgbClr val="000000"/>
                  </a:outerShdw>
                </a:effectLst>
              </a:rPr>
              <a:t>routes (secondary/tertiary)</a:t>
            </a:r>
          </a:p>
          <a:p>
            <a:pPr>
              <a:spcBef>
                <a:spcPts val="600"/>
              </a:spcBef>
              <a:spcAft>
                <a:spcPts val="600"/>
              </a:spcAft>
            </a:pPr>
            <a:r>
              <a:rPr lang="en-US" sz="1800" b="1" dirty="0" smtClean="0">
                <a:effectLst>
                  <a:outerShdw blurRad="38100" dist="50800" dir="2700000" algn="tl">
                    <a:srgbClr val="000000"/>
                  </a:outerShdw>
                </a:effectLst>
              </a:rPr>
              <a:t>Watch </a:t>
            </a:r>
            <a:r>
              <a:rPr lang="en-US" sz="1800" b="1" dirty="0">
                <a:effectLst>
                  <a:outerShdw blurRad="38100" dist="50800" dir="2700000" algn="tl">
                    <a:srgbClr val="000000"/>
                  </a:outerShdw>
                </a:effectLst>
              </a:rPr>
              <a:t>out for downed power lines and washed-out roads and bridges. </a:t>
            </a:r>
            <a:endParaRPr lang="en-US" sz="1800" b="1" dirty="0" smtClean="0">
              <a:effectLst>
                <a:outerShdw blurRad="38100" dist="50800" dir="2700000" algn="tl">
                  <a:srgbClr val="000000"/>
                </a:outerShdw>
              </a:effectLst>
            </a:endParaRPr>
          </a:p>
          <a:p>
            <a:pPr>
              <a:spcBef>
                <a:spcPts val="600"/>
              </a:spcBef>
              <a:spcAft>
                <a:spcPts val="600"/>
              </a:spcAft>
            </a:pPr>
            <a:r>
              <a:rPr lang="en-US" sz="1800" b="1" dirty="0" smtClean="0">
                <a:effectLst>
                  <a:outerShdw blurRad="38100" dist="50800" dir="2700000" algn="tl">
                    <a:srgbClr val="000000"/>
                  </a:outerShdw>
                </a:effectLst>
              </a:rPr>
              <a:t>Leave a written message</a:t>
            </a: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Evacuation</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0" y="1524000"/>
            <a:ext cx="49530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Escape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46</a:t>
            </a:fld>
            <a:endParaRPr lang="en-US" dirty="0"/>
          </a:p>
        </p:txBody>
      </p:sp>
      <p:pic>
        <p:nvPicPr>
          <p:cNvPr id="10242"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638800" y="1524000"/>
            <a:ext cx="3077580" cy="487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5713008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47</a:t>
            </a:fld>
            <a:endParaRPr lang="en-US" dirty="0"/>
          </a:p>
        </p:txBody>
      </p:sp>
      <p:sp>
        <p:nvSpPr>
          <p:cNvPr id="2" name="Content Placeholder 1"/>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0" y="0"/>
            <a:ext cx="9220200" cy="6879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6127829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48</a:t>
            </a:fld>
            <a:endParaRPr lang="en-US" dirty="0"/>
          </a:p>
        </p:txBody>
      </p:sp>
      <p:sp>
        <p:nvSpPr>
          <p:cNvPr id="2" name="Content Placeholder 1"/>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38100" y="15875"/>
            <a:ext cx="9203072" cy="684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111170"/>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49</a:t>
            </a:fld>
            <a:endParaRPr lang="en-US" dirty="0"/>
          </a:p>
        </p:txBody>
      </p:sp>
      <p:sp>
        <p:nvSpPr>
          <p:cNvPr id="2" name="Content Placeholder 1"/>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0" y="15875"/>
            <a:ext cx="9117770" cy="684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6197204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858000" cy="1189038"/>
          </a:xfrm>
        </p:spPr>
        <p:txBody>
          <a:bodyPr/>
          <a:lstStyle/>
          <a:p>
            <a:r>
              <a:rPr lang="en-US" dirty="0" smtClean="0"/>
              <a:t>Objectives</a:t>
            </a:r>
            <a:endParaRPr lang="en-US" dirty="0"/>
          </a:p>
        </p:txBody>
      </p:sp>
      <p:graphicFrame>
        <p:nvGraphicFramePr>
          <p:cNvPr id="6" name="Diagram 5"/>
          <p:cNvGraphicFramePr/>
          <p:nvPr>
            <p:extLst>
              <p:ext uri="{D42A27DB-BD31-4B8C-83A1-F6EECF244321}">
                <p14:modId xmlns:p14="http://schemas.microsoft.com/office/powerpoint/2010/main" xmlns="" val="2857161491"/>
              </p:ext>
            </p:extLst>
          </p:nvPr>
        </p:nvGraphicFramePr>
        <p:xfrm>
          <a:off x="381000" y="1727200"/>
          <a:ext cx="8610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2"/>
          </p:nvPr>
        </p:nvSpPr>
        <p:spPr/>
        <p:txBody>
          <a:bodyPr/>
          <a:lstStyle/>
          <a:p>
            <a:fld id="{09F307A9-962B-D343-AB25-FB6922D86A32}" type="slidenum">
              <a:rPr lang="en-US" smtClean="0"/>
              <a:pPr/>
              <a:t>5</a:t>
            </a:fld>
            <a:endParaRPr lang="en-US" dirty="0"/>
          </a:p>
        </p:txBody>
      </p:sp>
    </p:spTree>
    <p:extLst>
      <p:ext uri="{BB962C8B-B14F-4D97-AF65-F5344CB8AC3E}">
        <p14:creationId xmlns:p14="http://schemas.microsoft.com/office/powerpoint/2010/main" xmlns="" val="332323892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50</a:t>
            </a:fld>
            <a:endParaRPr lang="en-US" dirty="0"/>
          </a:p>
        </p:txBody>
      </p:sp>
      <p:sp>
        <p:nvSpPr>
          <p:cNvPr id="2" name="Content Placeholder 1"/>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50712" y="-47626"/>
            <a:ext cx="9194712" cy="6905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11922439"/>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762000"/>
          </a:xfrm>
        </p:spPr>
        <p:txBody>
          <a:bodyPr/>
          <a:lstStyle/>
          <a:p>
            <a:r>
              <a:rPr lang="en-US" dirty="0" smtClean="0"/>
              <a:t>EVACUATION</a:t>
            </a:r>
            <a:endParaRPr lang="en-US" dirty="0"/>
          </a:p>
        </p:txBody>
      </p:sp>
      <p:sp>
        <p:nvSpPr>
          <p:cNvPr id="7" name="Title 1"/>
          <p:cNvSpPr txBox="1">
            <a:spLocks/>
          </p:cNvSpPr>
          <p:nvPr/>
        </p:nvSpPr>
        <p:spPr>
          <a:xfrm>
            <a:off x="2362200" y="990600"/>
            <a:ext cx="5029200" cy="762000"/>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Route Analysis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51</a:t>
            </a:fld>
            <a:endParaRPr lang="en-US" dirty="0"/>
          </a:p>
        </p:txBody>
      </p:sp>
      <p:pic>
        <p:nvPicPr>
          <p:cNvPr id="11266"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228600" y="1904999"/>
            <a:ext cx="3962400" cy="49038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Content Placeholder 2"/>
          <p:cNvSpPr>
            <a:spLocks noGrp="1"/>
          </p:cNvSpPr>
          <p:nvPr>
            <p:ph idx="1"/>
          </p:nvPr>
        </p:nvSpPr>
        <p:spPr>
          <a:xfrm>
            <a:off x="4343400" y="1930398"/>
            <a:ext cx="4648200" cy="4878439"/>
          </a:xfrm>
          <a:prstGeom prst="roundRect">
            <a:avLst>
              <a:gd name="adj" fmla="val 12281"/>
            </a:avLst>
          </a:prstGeom>
        </p:spPr>
        <p:txBody>
          <a:bodyPr>
            <a:noAutofit/>
          </a:bodyPr>
          <a:lstStyle/>
          <a:p>
            <a:pPr fontAlgn="base">
              <a:spcBef>
                <a:spcPts val="600"/>
              </a:spcBef>
              <a:spcAft>
                <a:spcPts val="600"/>
              </a:spcAft>
            </a:pPr>
            <a:r>
              <a:rPr lang="en-US" sz="2000" b="1" dirty="0" smtClean="0">
                <a:effectLst>
                  <a:outerShdw blurRad="38100" dist="50800" dir="2700000" algn="tl">
                    <a:srgbClr val="000000"/>
                  </a:outerShdw>
                </a:effectLst>
              </a:rPr>
              <a:t>How many different routes are there?</a:t>
            </a:r>
          </a:p>
          <a:p>
            <a:pPr fontAlgn="base">
              <a:spcBef>
                <a:spcPts val="600"/>
              </a:spcBef>
              <a:spcAft>
                <a:spcPts val="600"/>
              </a:spcAft>
            </a:pPr>
            <a:r>
              <a:rPr lang="en-US" sz="2000" b="1" dirty="0" smtClean="0">
                <a:effectLst>
                  <a:outerShdw blurRad="38100" dist="50800" dir="2700000" algn="tl">
                    <a:srgbClr val="000000"/>
                  </a:outerShdw>
                </a:effectLst>
              </a:rPr>
              <a:t>Which threats exist for each route?</a:t>
            </a:r>
          </a:p>
          <a:p>
            <a:pPr fontAlgn="base">
              <a:spcBef>
                <a:spcPts val="600"/>
              </a:spcBef>
              <a:spcAft>
                <a:spcPts val="600"/>
              </a:spcAft>
            </a:pPr>
            <a:r>
              <a:rPr lang="en-US" sz="2000" b="1" dirty="0" smtClean="0">
                <a:effectLst>
                  <a:outerShdw blurRad="38100" dist="50800" dir="2700000" algn="tl">
                    <a:srgbClr val="000000"/>
                  </a:outerShdw>
                </a:effectLst>
              </a:rPr>
              <a:t>How much fuel/time will each route take?</a:t>
            </a:r>
          </a:p>
          <a:p>
            <a:pPr fontAlgn="base">
              <a:spcBef>
                <a:spcPts val="600"/>
              </a:spcBef>
              <a:spcAft>
                <a:spcPts val="600"/>
              </a:spcAft>
            </a:pPr>
            <a:r>
              <a:rPr lang="en-US" sz="2000" b="1" dirty="0" smtClean="0">
                <a:effectLst>
                  <a:outerShdw blurRad="38100" dist="50800" dir="2700000" algn="tl">
                    <a:srgbClr val="000000"/>
                  </a:outerShdw>
                </a:effectLst>
              </a:rPr>
              <a:t>Create maps for family members</a:t>
            </a:r>
          </a:p>
          <a:p>
            <a:pPr fontAlgn="base">
              <a:spcBef>
                <a:spcPts val="600"/>
              </a:spcBef>
              <a:spcAft>
                <a:spcPts val="600"/>
              </a:spcAft>
            </a:pPr>
            <a:r>
              <a:rPr lang="en-US" sz="2000" b="1" dirty="0" smtClean="0">
                <a:effectLst>
                  <a:outerShdw blurRad="38100" dist="50800" dir="2700000" algn="tl">
                    <a:srgbClr val="000000"/>
                  </a:outerShdw>
                </a:effectLst>
              </a:rPr>
              <a:t>Mark different routes with different colors</a:t>
            </a:r>
          </a:p>
          <a:p>
            <a:pPr fontAlgn="base">
              <a:spcBef>
                <a:spcPts val="600"/>
              </a:spcBef>
              <a:spcAft>
                <a:spcPts val="600"/>
              </a:spcAft>
            </a:pPr>
            <a:r>
              <a:rPr lang="en-US" sz="2000" b="1" dirty="0" smtClean="0">
                <a:effectLst>
                  <a:outerShdw blurRad="38100" dist="50800" dir="2700000" algn="tl">
                    <a:srgbClr val="000000"/>
                  </a:outerShdw>
                </a:effectLst>
              </a:rPr>
              <a:t>Designate routes based off time of day, season, and type of disaster.</a:t>
            </a:r>
          </a:p>
          <a:p>
            <a:pPr fontAlgn="base">
              <a:spcBef>
                <a:spcPts val="600"/>
              </a:spcBef>
              <a:spcAft>
                <a:spcPts val="600"/>
              </a:spcAft>
            </a:pPr>
            <a:r>
              <a:rPr lang="en-US" sz="2000" b="1" dirty="0" smtClean="0">
                <a:effectLst>
                  <a:outerShdw blurRad="38100" dist="50800" dir="2700000" algn="tl">
                    <a:srgbClr val="000000"/>
                  </a:outerShdw>
                </a:effectLst>
              </a:rPr>
              <a:t>CONSIDER TRAFFIC</a:t>
            </a:r>
          </a:p>
        </p:txBody>
      </p:sp>
    </p:spTree>
    <p:extLst>
      <p:ext uri="{BB962C8B-B14F-4D97-AF65-F5344CB8AC3E}">
        <p14:creationId xmlns:p14="http://schemas.microsoft.com/office/powerpoint/2010/main" xmlns="" val="108865195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en-US" dirty="0" smtClean="0"/>
              <a:t>First Aid</a:t>
            </a:r>
            <a:endParaRPr lang="en-US" dirty="0"/>
          </a:p>
        </p:txBody>
      </p:sp>
      <p:sp>
        <p:nvSpPr>
          <p:cNvPr id="3" name="Content Placeholder 2"/>
          <p:cNvSpPr>
            <a:spLocks noGrp="1"/>
          </p:cNvSpPr>
          <p:nvPr>
            <p:ph idx="1"/>
          </p:nvPr>
        </p:nvSpPr>
        <p:spPr>
          <a:xfrm>
            <a:off x="304800" y="2362200"/>
            <a:ext cx="4495800" cy="4419600"/>
          </a:xfrm>
        </p:spPr>
        <p:txBody>
          <a:bodyPr>
            <a:normAutofit fontScale="40000" lnSpcReduction="20000"/>
          </a:bodyPr>
          <a:lstStyle/>
          <a:p>
            <a:pPr marL="342900" lvl="1" indent="-342900">
              <a:spcBef>
                <a:spcPts val="1200"/>
              </a:spcBef>
              <a:spcAft>
                <a:spcPts val="1200"/>
              </a:spcAft>
              <a:buFont typeface="Arial"/>
              <a:buChar char="•"/>
            </a:pPr>
            <a:r>
              <a:rPr lang="en-US" sz="4324" b="1" dirty="0" smtClean="0">
                <a:solidFill>
                  <a:srgbClr val="FFFFFF"/>
                </a:solidFill>
                <a:effectLst/>
              </a:rPr>
              <a:t>Basic First Aid</a:t>
            </a:r>
          </a:p>
          <a:p>
            <a:pPr marL="342900" lvl="1" indent="-342900">
              <a:spcBef>
                <a:spcPts val="1200"/>
              </a:spcBef>
              <a:spcAft>
                <a:spcPts val="1200"/>
              </a:spcAft>
              <a:buFont typeface="Arial"/>
              <a:buChar char="•"/>
            </a:pPr>
            <a:r>
              <a:rPr lang="en-US" sz="4324" b="1" dirty="0" smtClean="0">
                <a:solidFill>
                  <a:srgbClr val="FFFFFF"/>
                </a:solidFill>
                <a:effectLst/>
              </a:rPr>
              <a:t>Cardio-Pulmonary Resuscitation</a:t>
            </a:r>
          </a:p>
          <a:p>
            <a:pPr marL="342900" lvl="1" indent="-342900">
              <a:spcBef>
                <a:spcPts val="1200"/>
              </a:spcBef>
              <a:spcAft>
                <a:spcPts val="1200"/>
              </a:spcAft>
              <a:buFont typeface="Arial"/>
              <a:buChar char="•"/>
            </a:pPr>
            <a:r>
              <a:rPr lang="en-US" sz="4324" b="1" dirty="0" smtClean="0">
                <a:solidFill>
                  <a:srgbClr val="FFFFFF"/>
                </a:solidFill>
                <a:effectLst/>
              </a:rPr>
              <a:t>Certified First Responder 40 </a:t>
            </a:r>
            <a:r>
              <a:rPr lang="en-US" sz="4324" b="1" dirty="0" err="1" smtClean="0">
                <a:solidFill>
                  <a:srgbClr val="FFFFFF"/>
                </a:solidFill>
                <a:effectLst/>
              </a:rPr>
              <a:t>hrs</a:t>
            </a:r>
            <a:endParaRPr lang="en-US" sz="4324" b="1" dirty="0" smtClean="0">
              <a:solidFill>
                <a:srgbClr val="FFFFFF"/>
              </a:solidFill>
              <a:effectLst/>
            </a:endParaRPr>
          </a:p>
          <a:p>
            <a:pPr marL="342900" lvl="1" indent="-342900">
              <a:spcBef>
                <a:spcPts val="1200"/>
              </a:spcBef>
              <a:spcAft>
                <a:spcPts val="1200"/>
              </a:spcAft>
              <a:buFont typeface="Arial"/>
              <a:buChar char="•"/>
            </a:pPr>
            <a:r>
              <a:rPr lang="en-US" sz="4324" b="1" dirty="0" smtClean="0">
                <a:solidFill>
                  <a:srgbClr val="FFFFFF"/>
                </a:solidFill>
                <a:effectLst/>
              </a:rPr>
              <a:t>Wilderness First Aid</a:t>
            </a:r>
          </a:p>
          <a:p>
            <a:pPr marL="342900" lvl="1" indent="-342900">
              <a:spcBef>
                <a:spcPts val="1200"/>
              </a:spcBef>
              <a:spcAft>
                <a:spcPts val="1200"/>
              </a:spcAft>
              <a:buFont typeface="Arial"/>
              <a:buChar char="•"/>
            </a:pPr>
            <a:r>
              <a:rPr lang="en-US" sz="4324" b="1" dirty="0" smtClean="0">
                <a:solidFill>
                  <a:srgbClr val="FFFFFF"/>
                </a:solidFill>
                <a:effectLst/>
              </a:rPr>
              <a:t>Disaster Triage</a:t>
            </a:r>
          </a:p>
          <a:p>
            <a:pPr marL="342900" lvl="1" indent="-342900">
              <a:spcBef>
                <a:spcPts val="1200"/>
              </a:spcBef>
              <a:spcAft>
                <a:spcPts val="1200"/>
              </a:spcAft>
              <a:buFont typeface="Arial"/>
              <a:buChar char="•"/>
            </a:pPr>
            <a:r>
              <a:rPr lang="en-US" sz="4324" b="1" dirty="0" smtClean="0">
                <a:solidFill>
                  <a:srgbClr val="FFFFFF"/>
                </a:solidFill>
                <a:effectLst/>
              </a:rPr>
              <a:t>Child/Infant CPR</a:t>
            </a:r>
          </a:p>
          <a:p>
            <a:pPr marL="342900" lvl="1" indent="-342900">
              <a:spcBef>
                <a:spcPts val="1200"/>
              </a:spcBef>
              <a:spcAft>
                <a:spcPts val="1200"/>
              </a:spcAft>
              <a:buFont typeface="Arial"/>
              <a:buChar char="•"/>
            </a:pPr>
            <a:r>
              <a:rPr lang="en-US" sz="4324" b="1" dirty="0" smtClean="0">
                <a:solidFill>
                  <a:srgbClr val="FFFFFF"/>
                </a:solidFill>
                <a:effectLst/>
              </a:rPr>
              <a:t>AED Course</a:t>
            </a:r>
          </a:p>
          <a:p>
            <a:pPr marL="342900" lvl="1" indent="-342900">
              <a:spcBef>
                <a:spcPts val="1200"/>
              </a:spcBef>
              <a:spcAft>
                <a:spcPts val="1200"/>
              </a:spcAft>
              <a:buFont typeface="Arial"/>
              <a:buChar char="•"/>
            </a:pPr>
            <a:endParaRPr lang="en-US" sz="4324" dirty="0" smtClean="0">
              <a:solidFill>
                <a:srgbClr val="FFFFFF"/>
              </a:solidFill>
              <a:effectLst/>
            </a:endParaRP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First Aid Training</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52</a:t>
            </a:fld>
            <a:endParaRPr lang="en-US" dirty="0"/>
          </a:p>
        </p:txBody>
      </p:sp>
      <p:pic>
        <p:nvPicPr>
          <p:cNvPr id="4" name="Picture 3"/>
          <p:cNvPicPr>
            <a:picLocks noChangeAspect="1"/>
          </p:cNvPicPr>
          <p:nvPr/>
        </p:nvPicPr>
        <p:blipFill>
          <a:blip r:embed="rId3"/>
          <a:stretch>
            <a:fillRect/>
          </a:stretch>
        </p:blipFill>
        <p:spPr>
          <a:xfrm>
            <a:off x="5410199" y="1524000"/>
            <a:ext cx="3156607"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581176719"/>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en-US" dirty="0" smtClean="0"/>
              <a:t>Have a Plan</a:t>
            </a:r>
            <a:endParaRPr lang="en-US" dirty="0"/>
          </a:p>
        </p:txBody>
      </p:sp>
      <p:sp>
        <p:nvSpPr>
          <p:cNvPr id="3" name="Content Placeholder 2"/>
          <p:cNvSpPr>
            <a:spLocks noGrp="1"/>
          </p:cNvSpPr>
          <p:nvPr>
            <p:ph idx="1"/>
          </p:nvPr>
        </p:nvSpPr>
        <p:spPr>
          <a:xfrm>
            <a:off x="304800" y="2362200"/>
            <a:ext cx="4495800" cy="4419600"/>
          </a:xfrm>
        </p:spPr>
        <p:txBody>
          <a:bodyPr>
            <a:normAutofit fontScale="85000" lnSpcReduction="20000"/>
          </a:bodyPr>
          <a:lstStyle/>
          <a:p>
            <a:pPr>
              <a:spcBef>
                <a:spcPts val="600"/>
              </a:spcBef>
              <a:spcAft>
                <a:spcPts val="600"/>
              </a:spcAft>
            </a:pPr>
            <a:r>
              <a:rPr lang="en-US" sz="3200" b="1" dirty="0" smtClean="0">
                <a:latin typeface="Calibri" pitchFamily="34" charset="0"/>
              </a:rPr>
              <a:t>Responders are a limited asset</a:t>
            </a:r>
          </a:p>
          <a:p>
            <a:pPr lvl="1">
              <a:spcBef>
                <a:spcPts val="600"/>
              </a:spcBef>
              <a:spcAft>
                <a:spcPts val="600"/>
              </a:spcAft>
            </a:pPr>
            <a:r>
              <a:rPr lang="en-US" sz="2800" b="1" dirty="0" smtClean="0">
                <a:latin typeface="Calibri" pitchFamily="34" charset="0"/>
              </a:rPr>
              <a:t>Triage</a:t>
            </a:r>
          </a:p>
          <a:p>
            <a:pPr lvl="1">
              <a:spcBef>
                <a:spcPts val="600"/>
              </a:spcBef>
              <a:spcAft>
                <a:spcPts val="600"/>
              </a:spcAft>
            </a:pPr>
            <a:r>
              <a:rPr lang="en-US" sz="2800" b="1" dirty="0" smtClean="0">
                <a:latin typeface="Calibri" pitchFamily="34" charset="0"/>
              </a:rPr>
              <a:t>Responders as commodities</a:t>
            </a:r>
            <a:endParaRPr lang="en-US" sz="2800" b="1" dirty="0">
              <a:latin typeface="Calibri" pitchFamily="34" charset="0"/>
            </a:endParaRPr>
          </a:p>
          <a:p>
            <a:pPr>
              <a:spcBef>
                <a:spcPts val="600"/>
              </a:spcBef>
              <a:spcAft>
                <a:spcPts val="600"/>
              </a:spcAft>
            </a:pPr>
            <a:r>
              <a:rPr lang="en-US" sz="3200" b="1" dirty="0" smtClean="0">
                <a:latin typeface="Calibri" pitchFamily="34" charset="0"/>
              </a:rPr>
              <a:t>Scene Safety: </a:t>
            </a:r>
            <a:r>
              <a:rPr lang="en-US" sz="3200" b="1" u="sng" dirty="0" smtClean="0">
                <a:latin typeface="Calibri" pitchFamily="34" charset="0"/>
              </a:rPr>
              <a:t>Never</a:t>
            </a:r>
            <a:r>
              <a:rPr lang="en-US" sz="3200" b="1" dirty="0" smtClean="0">
                <a:latin typeface="Calibri" pitchFamily="34" charset="0"/>
              </a:rPr>
              <a:t> put Yourself in Danger</a:t>
            </a:r>
          </a:p>
          <a:p>
            <a:pPr lvl="1">
              <a:spcBef>
                <a:spcPts val="600"/>
              </a:spcBef>
              <a:spcAft>
                <a:spcPts val="600"/>
              </a:spcAft>
            </a:pPr>
            <a:r>
              <a:rPr lang="en-US" sz="2800" b="1" dirty="0" smtClean="0">
                <a:latin typeface="Calibri" pitchFamily="34" charset="0"/>
              </a:rPr>
              <a:t>Scene Safety</a:t>
            </a:r>
          </a:p>
          <a:p>
            <a:pPr lvl="1">
              <a:spcBef>
                <a:spcPts val="600"/>
              </a:spcBef>
              <a:spcAft>
                <a:spcPts val="600"/>
              </a:spcAft>
            </a:pPr>
            <a:r>
              <a:rPr lang="en-US" sz="2800" b="1" dirty="0" smtClean="0">
                <a:latin typeface="Calibri" pitchFamily="34" charset="0"/>
              </a:rPr>
              <a:t>Disease Vectors</a:t>
            </a: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First Aid</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205826" name="Picture 2" descr="http://www.princeton.edu/~oa/images/firstaid/first-aid-full.jpg"/>
          <p:cNvPicPr>
            <a:picLocks noChangeAspect="1" noChangeArrowheads="1"/>
          </p:cNvPicPr>
          <p:nvPr/>
        </p:nvPicPr>
        <p:blipFill>
          <a:blip r:embed="rId3" cstate="screen"/>
          <a:srcRect/>
          <a:stretch>
            <a:fillRect/>
          </a:stretch>
        </p:blipFill>
        <p:spPr bwMode="auto">
          <a:xfrm>
            <a:off x="5029201" y="1524000"/>
            <a:ext cx="3856892"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53</a:t>
            </a:fld>
            <a:endParaRPr lang="en-US" dirty="0"/>
          </a:p>
        </p:txBody>
      </p:sp>
    </p:spTree>
    <p:extLst>
      <p:ext uri="{BB962C8B-B14F-4D97-AF65-F5344CB8AC3E}">
        <p14:creationId xmlns:p14="http://schemas.microsoft.com/office/powerpoint/2010/main" xmlns="" val="66147063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54</a:t>
            </a:fld>
            <a:endParaRPr lang="en-US" dirty="0"/>
          </a:p>
        </p:txBody>
      </p:sp>
      <p:sp>
        <p:nvSpPr>
          <p:cNvPr id="8" name="Content Placeholder 2"/>
          <p:cNvSpPr>
            <a:spLocks noGrp="1"/>
          </p:cNvSpPr>
          <p:nvPr>
            <p:ph sz="half" idx="4294967295"/>
          </p:nvPr>
        </p:nvSpPr>
        <p:spPr>
          <a:xfrm>
            <a:off x="27056" y="584775"/>
            <a:ext cx="9116943" cy="6273225"/>
          </a:xfrm>
          <a:prstGeom prst="roundRect">
            <a:avLst>
              <a:gd name="adj" fmla="val 0"/>
            </a:avLst>
          </a:prstGeom>
          <a:solidFill>
            <a:schemeClr val="bg1"/>
          </a:solidFill>
          <a:ln>
            <a:solidFill>
              <a:schemeClr val="tx1"/>
            </a:solidFill>
          </a:ln>
        </p:spPr>
        <p:txBody>
          <a:bodyPr bIns="108000" numCol="3">
            <a:noAutofit/>
          </a:bodyPr>
          <a:lstStyle/>
          <a:p>
            <a:pPr marL="174625" indent="-174625">
              <a:buNone/>
            </a:pPr>
            <a:r>
              <a:rPr lang="en-US" sz="1600" dirty="0"/>
              <a:t>• </a:t>
            </a:r>
            <a:r>
              <a:rPr lang="en-US" sz="1600" dirty="0" smtClean="0"/>
              <a:t>The Disaster First Aid Handbook </a:t>
            </a:r>
          </a:p>
          <a:p>
            <a:pPr marL="174625" indent="-174625">
              <a:buNone/>
            </a:pPr>
            <a:r>
              <a:rPr lang="en-US" sz="1600" dirty="0" smtClean="0"/>
              <a:t>• Triage Tags or Tapes / marking pens </a:t>
            </a:r>
          </a:p>
          <a:p>
            <a:pPr marL="174625" indent="-174625">
              <a:buNone/>
            </a:pPr>
            <a:r>
              <a:rPr lang="en-US" sz="1600" dirty="0" smtClean="0"/>
              <a:t>• Latex or vinyl gloves, 20 to 30 pairs</a:t>
            </a:r>
          </a:p>
          <a:p>
            <a:pPr marL="174625" indent="-174625">
              <a:buNone/>
            </a:pPr>
            <a:r>
              <a:rPr lang="en-US" sz="1600" dirty="0" smtClean="0"/>
              <a:t>• Cloth </a:t>
            </a:r>
            <a:r>
              <a:rPr lang="en-US" sz="1600" dirty="0" err="1" smtClean="0"/>
              <a:t>advesive</a:t>
            </a:r>
            <a:r>
              <a:rPr lang="en-US" sz="1600" dirty="0" smtClean="0"/>
              <a:t> tapes 1” and 2” wide (2or 3 rolls)</a:t>
            </a:r>
          </a:p>
          <a:p>
            <a:pPr marL="174625" indent="-174625">
              <a:buNone/>
            </a:pPr>
            <a:r>
              <a:rPr lang="en-US" sz="1600" dirty="0" smtClean="0"/>
              <a:t>• Plastic </a:t>
            </a:r>
            <a:r>
              <a:rPr lang="en-US" sz="1600" dirty="0" err="1" smtClean="0"/>
              <a:t>advesive</a:t>
            </a:r>
            <a:r>
              <a:rPr lang="en-US" sz="1600" dirty="0" smtClean="0"/>
              <a:t> tapes 1” and 2” wide (2or 3 rolls)</a:t>
            </a:r>
          </a:p>
          <a:p>
            <a:pPr marL="174625" indent="-174625">
              <a:buNone/>
            </a:pPr>
            <a:r>
              <a:rPr lang="en-US" sz="1600" dirty="0" smtClean="0"/>
              <a:t>• Large &amp; Medium sterile gauze pads 4x4 and 8x10 </a:t>
            </a:r>
          </a:p>
          <a:p>
            <a:pPr marL="174625" indent="-174625">
              <a:buNone/>
            </a:pPr>
            <a:r>
              <a:rPr lang="en-US" sz="1600" dirty="0" smtClean="0"/>
              <a:t>• Extra-Large </a:t>
            </a:r>
            <a:r>
              <a:rPr lang="en-US" sz="1600" dirty="0" err="1" smtClean="0"/>
              <a:t>band-aids</a:t>
            </a:r>
            <a:r>
              <a:rPr lang="en-US" sz="1600" dirty="0" smtClean="0"/>
              <a:t> 2”x4” or larger</a:t>
            </a:r>
          </a:p>
          <a:p>
            <a:pPr marL="174625" indent="-174625">
              <a:buNone/>
            </a:pPr>
            <a:r>
              <a:rPr lang="en-US" sz="1600" dirty="0" smtClean="0"/>
              <a:t>• Quick Clot 3 packages</a:t>
            </a:r>
          </a:p>
          <a:p>
            <a:pPr marL="174625" indent="-174625">
              <a:buNone/>
            </a:pPr>
            <a:r>
              <a:rPr lang="en-US" sz="1600" dirty="0" smtClean="0"/>
              <a:t>•  Israeli Pressure Dressing</a:t>
            </a:r>
          </a:p>
          <a:p>
            <a:pPr marL="174625" indent="-174625">
              <a:buNone/>
            </a:pPr>
            <a:r>
              <a:rPr lang="en-US" sz="1600" dirty="0" smtClean="0"/>
              <a:t>• Large packages (100 non-sterile 4"x4”gauze) (2 or 3 </a:t>
            </a:r>
            <a:r>
              <a:rPr lang="en-US" sz="1600" dirty="0" err="1" smtClean="0"/>
              <a:t>pkgs</a:t>
            </a:r>
            <a:r>
              <a:rPr lang="en-US" sz="1600" dirty="0" smtClean="0"/>
              <a:t>) </a:t>
            </a:r>
          </a:p>
          <a:p>
            <a:pPr marL="174625" indent="-174625">
              <a:buNone/>
            </a:pPr>
            <a:r>
              <a:rPr lang="en-US" sz="1600" dirty="0" smtClean="0"/>
              <a:t>• Roller bandages Kling /</a:t>
            </a:r>
            <a:r>
              <a:rPr lang="en-US" sz="1600" dirty="0" err="1" smtClean="0"/>
              <a:t>Kerlix</a:t>
            </a:r>
            <a:r>
              <a:rPr lang="en-US" sz="1600" dirty="0" smtClean="0"/>
              <a:t>, or make your own (12 to 25)</a:t>
            </a:r>
          </a:p>
          <a:p>
            <a:pPr marL="174625" indent="-174625">
              <a:buNone/>
            </a:pPr>
            <a:r>
              <a:rPr lang="en-US" sz="1600" dirty="0" smtClean="0"/>
              <a:t>• Triangle “cravat” slings, or make your own (several)	</a:t>
            </a:r>
          </a:p>
          <a:p>
            <a:pPr marL="174625" indent="-174625">
              <a:buNone/>
            </a:pPr>
            <a:endParaRPr lang="en-US" sz="1600" dirty="0" smtClean="0"/>
          </a:p>
          <a:p>
            <a:pPr marL="174625" indent="-174625">
              <a:buNone/>
            </a:pPr>
            <a:r>
              <a:rPr lang="en-US" sz="1600" dirty="0" smtClean="0"/>
              <a:t>• Lots of extra-large safety pins </a:t>
            </a:r>
          </a:p>
          <a:p>
            <a:pPr marL="174625" indent="-174625">
              <a:buNone/>
            </a:pPr>
            <a:r>
              <a:rPr lang="en-US" sz="1600" dirty="0" smtClean="0"/>
              <a:t>• Mild disinfectant (“Green Soap” or </a:t>
            </a:r>
            <a:r>
              <a:rPr lang="en-US" sz="1600" dirty="0" err="1" smtClean="0"/>
              <a:t>Betadine</a:t>
            </a:r>
            <a:r>
              <a:rPr lang="en-US" sz="1600" dirty="0" smtClean="0"/>
              <a:t> scrub)</a:t>
            </a:r>
          </a:p>
          <a:p>
            <a:pPr marL="174625" indent="-174625">
              <a:buNone/>
            </a:pPr>
            <a:r>
              <a:rPr lang="en-US" sz="1600" dirty="0" smtClean="0"/>
              <a:t>• Hydrogen Peroxide (to use, dilute with water 50/50)</a:t>
            </a:r>
          </a:p>
          <a:p>
            <a:pPr marL="174625" indent="-174625">
              <a:buNone/>
            </a:pPr>
            <a:r>
              <a:rPr lang="en-US" sz="1600" dirty="0" smtClean="0"/>
              <a:t>• Antibiotic ointment (</a:t>
            </a:r>
            <a:r>
              <a:rPr lang="en-US" sz="1600" dirty="0" err="1" smtClean="0"/>
              <a:t>Polysporin</a:t>
            </a:r>
            <a:r>
              <a:rPr lang="en-US" sz="1600" dirty="0" smtClean="0"/>
              <a:t>, Bacitracin)</a:t>
            </a:r>
          </a:p>
          <a:p>
            <a:pPr marL="174625" indent="-174625">
              <a:buNone/>
            </a:pPr>
            <a:r>
              <a:rPr lang="en-US" sz="1600" dirty="0" smtClean="0"/>
              <a:t>• Sterile water or sterile Normal Saline</a:t>
            </a:r>
          </a:p>
          <a:p>
            <a:pPr marL="174625" indent="-174625">
              <a:buNone/>
            </a:pPr>
            <a:r>
              <a:rPr lang="en-US" sz="1600" dirty="0" smtClean="0"/>
              <a:t>• Large waterproof Magic Marker</a:t>
            </a:r>
          </a:p>
          <a:p>
            <a:pPr marL="174625" indent="-174625">
              <a:buNone/>
            </a:pPr>
            <a:r>
              <a:rPr lang="en-US" sz="1600" dirty="0" smtClean="0"/>
              <a:t>• First Report &amp; Second Report forms (in the book)</a:t>
            </a:r>
          </a:p>
          <a:p>
            <a:pPr marL="174625" indent="-174625">
              <a:buNone/>
            </a:pPr>
            <a:r>
              <a:rPr lang="en-US" sz="1600" dirty="0" smtClean="0"/>
              <a:t>• Small tablet or clipboard and pens </a:t>
            </a:r>
          </a:p>
          <a:p>
            <a:pPr marL="174625" indent="-174625">
              <a:buNone/>
            </a:pPr>
            <a:r>
              <a:rPr lang="en-US" sz="1600" dirty="0" smtClean="0"/>
              <a:t>• Plastic baggies and heavy garbage bags </a:t>
            </a:r>
          </a:p>
          <a:p>
            <a:pPr marL="174625" indent="-174625">
              <a:buNone/>
            </a:pPr>
            <a:r>
              <a:rPr lang="en-US" sz="1600" dirty="0" smtClean="0"/>
              <a:t>• Plastic sheeting ground cover 12x25 </a:t>
            </a:r>
            <a:r>
              <a:rPr lang="en-US" sz="1600" dirty="0" err="1" smtClean="0"/>
              <a:t>ft</a:t>
            </a:r>
            <a:r>
              <a:rPr lang="en-US" sz="1600" dirty="0" smtClean="0"/>
              <a:t> roll</a:t>
            </a:r>
          </a:p>
          <a:p>
            <a:pPr marL="174625" indent="-174625">
              <a:buNone/>
            </a:pPr>
            <a:r>
              <a:rPr lang="en-US" sz="1600" dirty="0" smtClean="0"/>
              <a:t>• Mylar “space blankets” (6-12 or more)</a:t>
            </a:r>
          </a:p>
          <a:p>
            <a:pPr marL="174625" indent="-174625">
              <a:buNone/>
            </a:pPr>
            <a:r>
              <a:rPr lang="en-US" sz="1600" dirty="0" smtClean="0"/>
              <a:t>• Clothesline-type rope or sash-cord </a:t>
            </a:r>
          </a:p>
          <a:p>
            <a:pPr marL="174625" indent="-174625">
              <a:buNone/>
            </a:pPr>
            <a:endParaRPr lang="en-US" sz="1600" dirty="0" smtClean="0"/>
          </a:p>
          <a:p>
            <a:pPr marL="174625" indent="-174625">
              <a:buNone/>
            </a:pPr>
            <a:r>
              <a:rPr lang="en-US" sz="1600" dirty="0" smtClean="0"/>
              <a:t>• “Duck” Tape (good for everything)</a:t>
            </a:r>
          </a:p>
          <a:p>
            <a:pPr marL="174625" indent="-174625">
              <a:buNone/>
            </a:pPr>
            <a:r>
              <a:rPr lang="en-US" sz="1600" dirty="0" smtClean="0"/>
              <a:t>• Blunt-ended or “EMT” scissors 2 or 3 pairs</a:t>
            </a:r>
          </a:p>
          <a:p>
            <a:pPr marL="174625" indent="-174625">
              <a:buNone/>
            </a:pPr>
            <a:r>
              <a:rPr lang="en-US" sz="1600" dirty="0" smtClean="0"/>
              <a:t>• Kitchen rubber gloves for general mess</a:t>
            </a:r>
          </a:p>
          <a:p>
            <a:pPr marL="174625" indent="-174625">
              <a:buNone/>
            </a:pPr>
            <a:r>
              <a:rPr lang="en-US" sz="1600" dirty="0" smtClean="0"/>
              <a:t>• Pocket knife or folding lock-blade knife</a:t>
            </a:r>
          </a:p>
          <a:p>
            <a:pPr marL="174625" indent="-174625">
              <a:buNone/>
            </a:pPr>
            <a:r>
              <a:rPr lang="en-US" sz="1600" dirty="0" smtClean="0"/>
              <a:t>• Consider a clean plastic spray or squirt bottle</a:t>
            </a:r>
          </a:p>
          <a:p>
            <a:pPr marL="174625" indent="-174625">
              <a:buNone/>
            </a:pPr>
            <a:r>
              <a:rPr lang="en-US" sz="1600" dirty="0" smtClean="0"/>
              <a:t>• Keep 2 weeks supply of needed prescription  medications you or your family usually take. If Diabetic  include medicine &amp; snack foods for them.</a:t>
            </a:r>
          </a:p>
          <a:p>
            <a:pPr marL="174625" indent="-174625">
              <a:buNone/>
            </a:pPr>
            <a:r>
              <a:rPr lang="en-US" sz="1600" dirty="0" smtClean="0"/>
              <a:t>• Aspirin for FEVER/HEART ISSUES</a:t>
            </a:r>
          </a:p>
          <a:p>
            <a:pPr marL="174625" indent="-174625">
              <a:buNone/>
            </a:pPr>
            <a:r>
              <a:rPr lang="en-US" sz="1600" dirty="0" smtClean="0"/>
              <a:t>• Anti-Diarrhea medicine</a:t>
            </a:r>
          </a:p>
          <a:p>
            <a:pPr marL="174625" indent="-174625">
              <a:buNone/>
            </a:pPr>
            <a:r>
              <a:rPr lang="en-US" sz="1600" dirty="0" smtClean="0"/>
              <a:t>• Clean water</a:t>
            </a:r>
          </a:p>
          <a:p>
            <a:pPr marL="174625" indent="-174625">
              <a:buNone/>
            </a:pPr>
            <a:r>
              <a:rPr lang="en-US" sz="1600" dirty="0" smtClean="0"/>
              <a:t>• CPR Mask</a:t>
            </a:r>
          </a:p>
          <a:p>
            <a:pPr marL="174625" indent="-174625">
              <a:buNone/>
            </a:pPr>
            <a:r>
              <a:rPr lang="en-US" sz="1600" dirty="0" smtClean="0"/>
              <a:t>• Instant Cold Compress</a:t>
            </a:r>
          </a:p>
          <a:p>
            <a:pPr marL="174625" indent="-174625">
              <a:buNone/>
            </a:pPr>
            <a:r>
              <a:rPr lang="en-US" sz="1600" dirty="0" smtClean="0"/>
              <a:t>• Super Glue</a:t>
            </a:r>
          </a:p>
          <a:p>
            <a:pPr marL="174625" indent="-174625">
              <a:buNone/>
            </a:pPr>
            <a:endParaRPr lang="en-US" sz="1600" dirty="0"/>
          </a:p>
          <a:p>
            <a:pPr marL="174625" lvl="1" indent="-174625">
              <a:spcAft>
                <a:spcPts val="600"/>
              </a:spcAft>
              <a:buNone/>
            </a:pPr>
            <a:endParaRPr lang="en-US" sz="900" b="1" dirty="0"/>
          </a:p>
        </p:txBody>
      </p:sp>
      <p:sp>
        <p:nvSpPr>
          <p:cNvPr id="4" name="TextBox 3"/>
          <p:cNvSpPr txBox="1"/>
          <p:nvPr/>
        </p:nvSpPr>
        <p:spPr>
          <a:xfrm>
            <a:off x="0" y="0"/>
            <a:ext cx="9143999" cy="584775"/>
          </a:xfrm>
          <a:prstGeom prst="rect">
            <a:avLst/>
          </a:prstGeom>
          <a:solidFill>
            <a:schemeClr val="bg1"/>
          </a:solidFill>
        </p:spPr>
        <p:txBody>
          <a:bodyPr wrap="square" rtlCol="0">
            <a:spAutoFit/>
          </a:bodyPr>
          <a:lstStyle/>
          <a:p>
            <a:pPr algn="ctr"/>
            <a:r>
              <a:rPr lang="en-US" sz="3200" b="1" dirty="0" smtClean="0"/>
              <a:t>EMT Dave’s Recommended Disaster First Aid Kit</a:t>
            </a:r>
            <a:endParaRPr lang="en-US" sz="3200" b="1" dirty="0"/>
          </a:p>
        </p:txBody>
      </p:sp>
    </p:spTree>
    <p:extLst>
      <p:ext uri="{BB962C8B-B14F-4D97-AF65-F5344CB8AC3E}">
        <p14:creationId xmlns:p14="http://schemas.microsoft.com/office/powerpoint/2010/main" xmlns="" val="2411533487"/>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Communications Plan</a:t>
            </a:r>
          </a:p>
        </p:txBody>
      </p:sp>
      <p:sp>
        <p:nvSpPr>
          <p:cNvPr id="13" name="Title 1"/>
          <p:cNvSpPr txBox="1">
            <a:spLocks/>
          </p:cNvSpPr>
          <p:nvPr/>
        </p:nvSpPr>
        <p:spPr>
          <a:xfrm>
            <a:off x="152401" y="1524000"/>
            <a:ext cx="489857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Family Communication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55</a:t>
            </a:fld>
            <a:endParaRPr lang="en-US" dirty="0"/>
          </a:p>
        </p:txBody>
      </p:sp>
      <p:sp>
        <p:nvSpPr>
          <p:cNvPr id="11" name="Content Placeholder 2"/>
          <p:cNvSpPr>
            <a:spLocks noGrp="1"/>
          </p:cNvSpPr>
          <p:nvPr>
            <p:ph idx="1"/>
          </p:nvPr>
        </p:nvSpPr>
        <p:spPr>
          <a:xfrm>
            <a:off x="304800" y="2362200"/>
            <a:ext cx="4495800" cy="4419600"/>
          </a:xfrm>
        </p:spPr>
        <p:txBody>
          <a:bodyPr>
            <a:normAutofit fontScale="55000" lnSpcReduction="20000"/>
          </a:bodyPr>
          <a:lstStyle/>
          <a:p>
            <a:pPr marL="342900" lvl="1" indent="-342900">
              <a:spcBef>
                <a:spcPts val="1200"/>
              </a:spcBef>
              <a:spcAft>
                <a:spcPts val="1200"/>
              </a:spcAft>
              <a:buFont typeface="Arial"/>
              <a:buChar char="•"/>
            </a:pPr>
            <a:r>
              <a:rPr lang="en-US" sz="4324" b="1" dirty="0" smtClean="0">
                <a:solidFill>
                  <a:srgbClr val="FFFFFF"/>
                </a:solidFill>
              </a:rPr>
              <a:t>Prepaid phone cards</a:t>
            </a:r>
          </a:p>
          <a:p>
            <a:pPr marL="342900" lvl="1" indent="-342900">
              <a:spcBef>
                <a:spcPts val="1200"/>
              </a:spcBef>
              <a:spcAft>
                <a:spcPts val="1200"/>
              </a:spcAft>
              <a:buFont typeface="Arial"/>
              <a:buChar char="•"/>
            </a:pPr>
            <a:r>
              <a:rPr lang="en-US" sz="4324" b="1" dirty="0" smtClean="0">
                <a:solidFill>
                  <a:srgbClr val="FFFFFF"/>
                </a:solidFill>
              </a:rPr>
              <a:t>Pictures</a:t>
            </a:r>
          </a:p>
          <a:p>
            <a:pPr marL="342900" lvl="1" indent="-342900">
              <a:spcBef>
                <a:spcPts val="1200"/>
              </a:spcBef>
              <a:spcAft>
                <a:spcPts val="1200"/>
              </a:spcAft>
              <a:buFont typeface="Arial"/>
              <a:buChar char="•"/>
            </a:pPr>
            <a:r>
              <a:rPr lang="en-US" sz="4324" b="1" dirty="0" smtClean="0">
                <a:solidFill>
                  <a:srgbClr val="FFFFFF"/>
                </a:solidFill>
              </a:rPr>
              <a:t>Contact Cards</a:t>
            </a:r>
          </a:p>
          <a:p>
            <a:pPr marL="342900" lvl="1" indent="-342900">
              <a:spcBef>
                <a:spcPts val="1200"/>
              </a:spcBef>
              <a:spcAft>
                <a:spcPts val="1200"/>
              </a:spcAft>
              <a:buFont typeface="Arial"/>
              <a:buChar char="•"/>
            </a:pPr>
            <a:r>
              <a:rPr lang="en-US" sz="4324" b="1" dirty="0" smtClean="0">
                <a:solidFill>
                  <a:srgbClr val="FFFFFF"/>
                </a:solidFill>
              </a:rPr>
              <a:t>Pre-arranged authorization</a:t>
            </a:r>
          </a:p>
          <a:p>
            <a:pPr marL="342900" lvl="1" indent="-342900">
              <a:spcBef>
                <a:spcPts val="1200"/>
              </a:spcBef>
              <a:spcAft>
                <a:spcPts val="1200"/>
              </a:spcAft>
              <a:buFont typeface="Arial"/>
              <a:buChar char="•"/>
            </a:pPr>
            <a:r>
              <a:rPr lang="en-US" sz="4324" b="1" dirty="0" smtClean="0">
                <a:solidFill>
                  <a:srgbClr val="FFFFFF"/>
                </a:solidFill>
              </a:rPr>
              <a:t>Consolidation Points</a:t>
            </a:r>
          </a:p>
          <a:p>
            <a:pPr marL="342900" lvl="1" indent="-342900">
              <a:spcBef>
                <a:spcPts val="1200"/>
              </a:spcBef>
              <a:spcAft>
                <a:spcPts val="1200"/>
              </a:spcAft>
              <a:buFont typeface="Arial"/>
              <a:buChar char="•"/>
            </a:pPr>
            <a:r>
              <a:rPr lang="en-US" sz="4324" b="1" dirty="0" smtClean="0">
                <a:solidFill>
                  <a:srgbClr val="FFFFFF"/>
                </a:solidFill>
              </a:rPr>
              <a:t>Third Party POCs</a:t>
            </a:r>
          </a:p>
          <a:p>
            <a:pPr marL="342900" lvl="1" indent="-342900">
              <a:spcBef>
                <a:spcPts val="1200"/>
              </a:spcBef>
              <a:spcAft>
                <a:spcPts val="1200"/>
              </a:spcAft>
              <a:buFont typeface="Arial"/>
              <a:buChar char="•"/>
            </a:pPr>
            <a:r>
              <a:rPr lang="en-US" sz="4324" b="1" dirty="0" smtClean="0">
                <a:solidFill>
                  <a:srgbClr val="FFFFFF"/>
                </a:solidFill>
              </a:rPr>
              <a:t>Note Locations</a:t>
            </a:r>
            <a:endParaRPr lang="en-US" sz="941" b="1" dirty="0" smtClean="0"/>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370752" y="1524000"/>
            <a:ext cx="3087448" cy="44450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55758802"/>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09F307A9-962B-D343-AB25-FB6922D86A32}" type="slidenum">
              <a:rPr lang="en-US" smtClean="0"/>
              <a:pPr/>
              <a:t>56</a:t>
            </a:fld>
            <a:endParaRPr lang="en-US" dirty="0"/>
          </a:p>
        </p:txBody>
      </p:sp>
      <p:pic>
        <p:nvPicPr>
          <p:cNvPr id="7170"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0" y="15875"/>
            <a:ext cx="9220200" cy="69723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96903987"/>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Communications Plan</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Communicate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572000"/>
          </a:xfrm>
          <a:prstGeom prst="roundRect">
            <a:avLst>
              <a:gd name="adj" fmla="val 7090"/>
            </a:avLst>
          </a:prstGeom>
          <a:solidFill>
            <a:schemeClr val="tx2">
              <a:lumMod val="20000"/>
              <a:lumOff val="80000"/>
              <a:alpha val="13000"/>
            </a:schemeClr>
          </a:solidFill>
          <a:ln>
            <a:solidFill>
              <a:schemeClr val="tx1"/>
            </a:solidFill>
          </a:ln>
        </p:spPr>
        <p:txBody>
          <a:bodyPr vert="horz" lIns="91440" tIns="91440" rIns="91440" bIns="0" rtlCol="0">
            <a:normAutofit fontScale="25000" lnSpcReduction="20000"/>
          </a:bodyPr>
          <a:lstStyle/>
          <a:p>
            <a:pPr marL="274320" indent="-274320">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Radio:</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Amateur Radio (HAM RADIO)</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Handheld</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Crank Radio</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Satellite Communications</a:t>
            </a:r>
          </a:p>
          <a:p>
            <a:pPr marL="274320" indent="-342900">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Mobile/SMS</a:t>
            </a:r>
          </a:p>
          <a:p>
            <a:pPr marL="274320" indent="-342900">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Non-Electronic</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Flares/flashlights</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Whistle</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Mirrors</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Smoke</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Written (SOS in rocks)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57</a:t>
            </a:fld>
            <a:endParaRPr lang="en-US" dirty="0"/>
          </a:p>
        </p:txBody>
      </p:sp>
      <p:pic>
        <p:nvPicPr>
          <p:cNvPr id="92162" name="Picture 2" descr="http://4.bp.blogspot.com/-AF979dJ3_ls/TZxUqC2t4eI/AAAAAAAAADs/0KgOIK6Q5KA/s1600/japon-tsunami-sos-kessennuma.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486400" y="1371600"/>
            <a:ext cx="3429000" cy="3955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05867629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Communications Plan</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1" y="1524000"/>
            <a:ext cx="489857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Family Communication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58</a:t>
            </a:fld>
            <a:endParaRPr lang="en-US" dirty="0"/>
          </a:p>
        </p:txBody>
      </p:sp>
      <p:sp>
        <p:nvSpPr>
          <p:cNvPr id="11" name="Content Placeholder 2"/>
          <p:cNvSpPr>
            <a:spLocks noGrp="1"/>
          </p:cNvSpPr>
          <p:nvPr>
            <p:ph idx="1"/>
          </p:nvPr>
        </p:nvSpPr>
        <p:spPr>
          <a:xfrm>
            <a:off x="152401" y="2362200"/>
            <a:ext cx="4898569" cy="4419600"/>
          </a:xfrm>
        </p:spPr>
        <p:txBody>
          <a:bodyPr>
            <a:normAutofit fontScale="47500" lnSpcReduction="20000"/>
          </a:bodyPr>
          <a:lstStyle/>
          <a:p>
            <a:pPr marL="342900" lvl="1" indent="-342900">
              <a:spcBef>
                <a:spcPts val="1200"/>
              </a:spcBef>
              <a:spcAft>
                <a:spcPts val="1200"/>
              </a:spcAft>
              <a:buFont typeface="Arial"/>
              <a:buChar char="•"/>
            </a:pPr>
            <a:r>
              <a:rPr lang="en-US" sz="4324" b="1" dirty="0" smtClean="0">
                <a:solidFill>
                  <a:srgbClr val="FFFFFF"/>
                </a:solidFill>
              </a:rPr>
              <a:t>Consolidation Point</a:t>
            </a:r>
          </a:p>
          <a:p>
            <a:pPr marL="742950" lvl="2" indent="-342900">
              <a:spcBef>
                <a:spcPts val="1200"/>
              </a:spcBef>
              <a:spcAft>
                <a:spcPts val="1200"/>
              </a:spcAft>
            </a:pPr>
            <a:r>
              <a:rPr lang="en-US" sz="3924" b="1" dirty="0" smtClean="0">
                <a:solidFill>
                  <a:srgbClr val="FFFFFF"/>
                </a:solidFill>
              </a:rPr>
              <a:t>Outside home – 100m</a:t>
            </a:r>
          </a:p>
          <a:p>
            <a:pPr marL="742950" lvl="2" indent="-342900">
              <a:spcBef>
                <a:spcPts val="1200"/>
              </a:spcBef>
              <a:spcAft>
                <a:spcPts val="1200"/>
              </a:spcAft>
            </a:pPr>
            <a:r>
              <a:rPr lang="en-US" sz="3924" b="1" dirty="0" smtClean="0">
                <a:solidFill>
                  <a:srgbClr val="FFFFFF"/>
                </a:solidFill>
              </a:rPr>
              <a:t>Local – 5-10 miles away</a:t>
            </a:r>
          </a:p>
          <a:p>
            <a:pPr marL="742950" lvl="2" indent="-342900">
              <a:spcBef>
                <a:spcPts val="1200"/>
              </a:spcBef>
              <a:spcAft>
                <a:spcPts val="1200"/>
              </a:spcAft>
            </a:pPr>
            <a:r>
              <a:rPr lang="en-US" sz="3924" b="1" dirty="0" smtClean="0">
                <a:solidFill>
                  <a:srgbClr val="FFFFFF"/>
                </a:solidFill>
              </a:rPr>
              <a:t>Regional – 50-75 miles away</a:t>
            </a:r>
          </a:p>
          <a:p>
            <a:pPr marL="742950" lvl="2" indent="-342900">
              <a:spcBef>
                <a:spcPts val="1200"/>
              </a:spcBef>
              <a:spcAft>
                <a:spcPts val="1200"/>
              </a:spcAft>
            </a:pPr>
            <a:r>
              <a:rPr lang="en-US" sz="3924" b="1" dirty="0" smtClean="0">
                <a:solidFill>
                  <a:srgbClr val="FFFFFF"/>
                </a:solidFill>
              </a:rPr>
              <a:t>SHTF –  x &gt; 180 miles away</a:t>
            </a:r>
          </a:p>
          <a:p>
            <a:pPr marL="742950" lvl="2" indent="-342900">
              <a:spcBef>
                <a:spcPts val="1200"/>
              </a:spcBef>
              <a:spcAft>
                <a:spcPts val="1200"/>
              </a:spcAft>
            </a:pPr>
            <a:r>
              <a:rPr lang="en-US" sz="3924" b="1" dirty="0" smtClean="0">
                <a:solidFill>
                  <a:srgbClr val="FFFFFF"/>
                </a:solidFill>
              </a:rPr>
              <a:t>Different Locations for different disasters</a:t>
            </a:r>
          </a:p>
          <a:p>
            <a:pPr marL="400050" lvl="2" indent="0">
              <a:spcBef>
                <a:spcPts val="1200"/>
              </a:spcBef>
              <a:spcAft>
                <a:spcPts val="1200"/>
              </a:spcAft>
              <a:buNone/>
            </a:pPr>
            <a:r>
              <a:rPr lang="en-US" sz="3924" b="1" dirty="0" smtClean="0">
                <a:solidFill>
                  <a:srgbClr val="FFFFFF"/>
                </a:solidFill>
              </a:rPr>
              <a:t>****Redundancy****</a:t>
            </a:r>
          </a:p>
        </p:txBody>
      </p:sp>
      <p:pic>
        <p:nvPicPr>
          <p:cNvPr id="3" name="Picture 2"/>
          <p:cNvPicPr>
            <a:picLocks noChangeAspect="1"/>
          </p:cNvPicPr>
          <p:nvPr/>
        </p:nvPicPr>
        <p:blipFill>
          <a:blip r:embed="rId3"/>
          <a:stretch>
            <a:fillRect/>
          </a:stretch>
        </p:blipFill>
        <p:spPr>
          <a:xfrm>
            <a:off x="5334000" y="1524000"/>
            <a:ext cx="3467100" cy="3416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25816335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8976"/>
            <a:ext cx="9160918" cy="6839024"/>
          </a:xfrm>
          <a:prstGeom prst="rect">
            <a:avLst/>
          </a:prstGeom>
        </p:spPr>
      </p:pic>
    </p:spTree>
    <p:extLst>
      <p:ext uri="{BB962C8B-B14F-4D97-AF65-F5344CB8AC3E}">
        <p14:creationId xmlns:p14="http://schemas.microsoft.com/office/powerpoint/2010/main" xmlns="" val="327022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371600" y="1828800"/>
            <a:ext cx="6705600" cy="3890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219200"/>
          </a:xfrm>
          <a:solidFill>
            <a:schemeClr val="tx2">
              <a:lumMod val="20000"/>
              <a:lumOff val="80000"/>
              <a:alpha val="41000"/>
            </a:schemeClr>
          </a:solidFill>
          <a:ln>
            <a:solidFill>
              <a:schemeClr val="tx1"/>
            </a:solidFill>
          </a:ln>
        </p:spPr>
        <p:txBody>
          <a:bodyPr/>
          <a:lstStyle/>
          <a:p>
            <a:r>
              <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Why Prepare?</a:t>
            </a:r>
          </a:p>
        </p:txBody>
      </p:sp>
      <p:sp>
        <p:nvSpPr>
          <p:cNvPr id="6" name="Slide Number Placeholder 5"/>
          <p:cNvSpPr>
            <a:spLocks noGrp="1"/>
          </p:cNvSpPr>
          <p:nvPr>
            <p:ph type="sldNum" sz="quarter" idx="12"/>
          </p:nvPr>
        </p:nvSpPr>
        <p:spPr/>
        <p:txBody>
          <a:bodyPr/>
          <a:lstStyle/>
          <a:p>
            <a:fld id="{09F307A9-962B-D343-AB25-FB6922D86A32}" type="slidenum">
              <a:rPr lang="en-US" smtClean="0"/>
              <a:pPr/>
              <a:t>6</a:t>
            </a:fld>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Get A Kit</a:t>
            </a:r>
          </a:p>
        </p:txBody>
      </p:sp>
      <p:sp>
        <p:nvSpPr>
          <p:cNvPr id="6" name="Slide Number Placeholder 5"/>
          <p:cNvSpPr>
            <a:spLocks noGrp="1"/>
          </p:cNvSpPr>
          <p:nvPr>
            <p:ph type="sldNum" sz="quarter" idx="12"/>
          </p:nvPr>
        </p:nvSpPr>
        <p:spPr/>
        <p:txBody>
          <a:bodyPr/>
          <a:lstStyle/>
          <a:p>
            <a:fld id="{09F307A9-962B-D343-AB25-FB6922D86A32}" type="slidenum">
              <a:rPr lang="en-US" smtClean="0"/>
              <a:pPr/>
              <a:t>60</a:t>
            </a:fld>
            <a:endParaRPr lang="en-US" dirty="0"/>
          </a:p>
        </p:txBody>
      </p:sp>
    </p:spTree>
    <p:extLst>
      <p:ext uri="{BB962C8B-B14F-4D97-AF65-F5344CB8AC3E}">
        <p14:creationId xmlns:p14="http://schemas.microsoft.com/office/powerpoint/2010/main" xmlns="" val="1792356592"/>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en-US" dirty="0" smtClean="0"/>
              <a:t>Get a Kit</a:t>
            </a:r>
            <a:endParaRPr lang="en-US" dirty="0"/>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pPr>
            <a:r>
              <a:rPr lang="en-US" sz="4400" b="1" noProof="0" dirty="0" smtClean="0">
                <a:solidFill>
                  <a:prstClr val="white"/>
                </a:solidFill>
                <a:effectLst>
                  <a:outerShdw blurRad="50800" dist="50800" dir="2700000" algn="tl" rotWithShape="0">
                    <a:srgbClr val="000000"/>
                  </a:outerShdw>
                </a:effectLst>
              </a:rPr>
              <a:t>Two Types of Supplies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61</a:t>
            </a:fld>
            <a:endParaRPr lang="en-US" dirty="0"/>
          </a:p>
        </p:txBody>
      </p:sp>
      <p:pic>
        <p:nvPicPr>
          <p:cNvPr id="3074"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257800" y="1552320"/>
            <a:ext cx="3392714" cy="3476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
        <p:nvSpPr>
          <p:cNvPr id="10" name="Content Placeholder 2"/>
          <p:cNvSpPr>
            <a:spLocks noGrp="1"/>
          </p:cNvSpPr>
          <p:nvPr>
            <p:ph idx="1"/>
          </p:nvPr>
        </p:nvSpPr>
        <p:spPr>
          <a:xfrm>
            <a:off x="304800" y="2362200"/>
            <a:ext cx="4495800" cy="4419600"/>
          </a:xfrm>
        </p:spPr>
        <p:txBody>
          <a:bodyPr>
            <a:normAutofit fontScale="92500" lnSpcReduction="10000"/>
          </a:bodyPr>
          <a:lstStyle/>
          <a:p>
            <a:pPr marL="742950" lvl="2" indent="-342900">
              <a:spcBef>
                <a:spcPts val="1200"/>
              </a:spcBef>
              <a:spcAft>
                <a:spcPts val="1200"/>
              </a:spcAft>
            </a:pPr>
            <a:r>
              <a:rPr lang="en-US" sz="3924" b="1" dirty="0" smtClean="0">
                <a:solidFill>
                  <a:srgbClr val="FFFFFF"/>
                </a:solidFill>
              </a:rPr>
              <a:t>Shelter in Place</a:t>
            </a:r>
          </a:p>
          <a:p>
            <a:pPr marL="1200150" lvl="3" indent="-342900">
              <a:spcBef>
                <a:spcPts val="1200"/>
              </a:spcBef>
              <a:spcAft>
                <a:spcPts val="1200"/>
              </a:spcAft>
            </a:pPr>
            <a:r>
              <a:rPr lang="en-US" sz="2324" b="1" dirty="0" smtClean="0">
                <a:solidFill>
                  <a:srgbClr val="FFFFFF"/>
                </a:solidFill>
              </a:rPr>
              <a:t>What you will need if you remain at your home of bug-out site</a:t>
            </a:r>
          </a:p>
          <a:p>
            <a:pPr marL="742950" lvl="2" indent="-342900">
              <a:spcBef>
                <a:spcPts val="1200"/>
              </a:spcBef>
              <a:spcAft>
                <a:spcPts val="1200"/>
              </a:spcAft>
            </a:pPr>
            <a:r>
              <a:rPr lang="en-US" sz="3924" b="1" dirty="0" smtClean="0">
                <a:solidFill>
                  <a:srgbClr val="FFFFFF"/>
                </a:solidFill>
              </a:rPr>
              <a:t>Evacuation</a:t>
            </a:r>
          </a:p>
          <a:p>
            <a:pPr marL="1200150" lvl="3" indent="-342900">
              <a:spcBef>
                <a:spcPts val="1200"/>
              </a:spcBef>
              <a:spcAft>
                <a:spcPts val="1200"/>
              </a:spcAft>
            </a:pPr>
            <a:r>
              <a:rPr lang="en-US" sz="2300" b="1" dirty="0" smtClean="0">
                <a:solidFill>
                  <a:srgbClr val="FFFFFF"/>
                </a:solidFill>
              </a:rPr>
              <a:t>What you will need to get to your bug-out site/home</a:t>
            </a:r>
          </a:p>
        </p:txBody>
      </p:sp>
    </p:spTree>
    <p:extLst>
      <p:ext uri="{BB962C8B-B14F-4D97-AF65-F5344CB8AC3E}">
        <p14:creationId xmlns:p14="http://schemas.microsoft.com/office/powerpoint/2010/main" xmlns="" val="279200246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en-US" dirty="0" smtClean="0"/>
              <a:t>Evacuation Kit</a:t>
            </a:r>
            <a:endParaRPr lang="en-US" dirty="0"/>
          </a:p>
        </p:txBody>
      </p:sp>
      <p:sp>
        <p:nvSpPr>
          <p:cNvPr id="3" name="Content Placeholder 2"/>
          <p:cNvSpPr>
            <a:spLocks noGrp="1"/>
          </p:cNvSpPr>
          <p:nvPr>
            <p:ph idx="1"/>
          </p:nvPr>
        </p:nvSpPr>
        <p:spPr>
          <a:xfrm>
            <a:off x="304800" y="2362200"/>
            <a:ext cx="4495800" cy="4419600"/>
          </a:xfrm>
        </p:spPr>
        <p:txBody>
          <a:bodyPr>
            <a:normAutofit fontScale="40000" lnSpcReduction="20000"/>
          </a:bodyPr>
          <a:lstStyle/>
          <a:p>
            <a:pPr marL="342900" lvl="1" indent="-342900">
              <a:spcBef>
                <a:spcPts val="1200"/>
              </a:spcBef>
              <a:spcAft>
                <a:spcPts val="1200"/>
              </a:spcAft>
              <a:buFont typeface="Arial"/>
              <a:buChar char="•"/>
            </a:pPr>
            <a:r>
              <a:rPr lang="en-US" sz="4324" b="1" dirty="0" smtClean="0">
                <a:solidFill>
                  <a:srgbClr val="FFFFFF"/>
                </a:solidFill>
                <a:effectLst/>
              </a:rPr>
              <a:t>You will need to leave very quickly and survive</a:t>
            </a:r>
          </a:p>
          <a:p>
            <a:pPr marL="342900" lvl="1" indent="-342900">
              <a:spcBef>
                <a:spcPts val="1200"/>
              </a:spcBef>
              <a:spcAft>
                <a:spcPts val="1200"/>
              </a:spcAft>
              <a:buFont typeface="Arial"/>
              <a:buChar char="•"/>
            </a:pPr>
            <a:r>
              <a:rPr lang="en-US" sz="4324" b="1" dirty="0" smtClean="0">
                <a:solidFill>
                  <a:srgbClr val="FFFFFF"/>
                </a:solidFill>
                <a:effectLst/>
              </a:rPr>
              <a:t>It may take days to find safety/rescue</a:t>
            </a:r>
          </a:p>
          <a:p>
            <a:pPr marL="342900" lvl="1" indent="-342900">
              <a:spcBef>
                <a:spcPts val="1200"/>
              </a:spcBef>
              <a:spcAft>
                <a:spcPts val="1200"/>
              </a:spcAft>
              <a:buFont typeface="Arial"/>
              <a:buChar char="•"/>
            </a:pPr>
            <a:r>
              <a:rPr lang="en-US" sz="4324" b="1" dirty="0" smtClean="0">
                <a:solidFill>
                  <a:srgbClr val="FFFFFF"/>
                </a:solidFill>
                <a:effectLst/>
              </a:rPr>
              <a:t>What would “pre-pack” to survive in a harsh disaster zone while on the move?</a:t>
            </a:r>
          </a:p>
          <a:p>
            <a:pPr marL="742950" lvl="2" indent="-342900">
              <a:spcBef>
                <a:spcPts val="1200"/>
              </a:spcBef>
              <a:spcAft>
                <a:spcPts val="1200"/>
              </a:spcAft>
            </a:pPr>
            <a:r>
              <a:rPr lang="en-US" sz="3924" b="1" dirty="0" smtClean="0">
                <a:solidFill>
                  <a:srgbClr val="FFFFFF"/>
                </a:solidFill>
                <a:effectLst/>
              </a:rPr>
              <a:t>Sustenance Needs</a:t>
            </a:r>
          </a:p>
          <a:p>
            <a:pPr marL="742950" lvl="2" indent="-342900">
              <a:spcBef>
                <a:spcPts val="1200"/>
              </a:spcBef>
              <a:spcAft>
                <a:spcPts val="1200"/>
              </a:spcAft>
            </a:pPr>
            <a:r>
              <a:rPr lang="en-US" sz="3924" b="1" dirty="0" smtClean="0">
                <a:solidFill>
                  <a:srgbClr val="FFFFFF"/>
                </a:solidFill>
                <a:effectLst/>
              </a:rPr>
              <a:t>Survival Tools and Assets</a:t>
            </a:r>
          </a:p>
          <a:p>
            <a:pPr marL="400050" lvl="2" indent="0">
              <a:spcBef>
                <a:spcPts val="1200"/>
              </a:spcBef>
              <a:spcAft>
                <a:spcPts val="1200"/>
              </a:spcAft>
              <a:buNone/>
            </a:pPr>
            <a:r>
              <a:rPr lang="en-US" sz="3924" b="1" dirty="0" smtClean="0">
                <a:solidFill>
                  <a:srgbClr val="FFFFFF"/>
                </a:solidFill>
                <a:effectLst/>
              </a:rPr>
              <a:t>** Consider your pets!!**</a:t>
            </a:r>
            <a:endParaRPr lang="en-US" sz="5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Go Bag</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62</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5105400" y="1531256"/>
            <a:ext cx="3733800" cy="3955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77414956"/>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 Go Bag</a:t>
            </a:r>
            <a:endParaRPr lang="en-US" dirty="0"/>
          </a:p>
        </p:txBody>
      </p:sp>
      <p:sp>
        <p:nvSpPr>
          <p:cNvPr id="3" name="Content Placeholder 2"/>
          <p:cNvSpPr>
            <a:spLocks noGrp="1"/>
          </p:cNvSpPr>
          <p:nvPr>
            <p:ph idx="1"/>
          </p:nvPr>
        </p:nvSpPr>
        <p:spPr>
          <a:xfrm>
            <a:off x="3429000" y="1600200"/>
            <a:ext cx="5410200" cy="5029200"/>
          </a:xfrm>
          <a:prstGeom prst="roundRect">
            <a:avLst>
              <a:gd name="adj" fmla="val 10895"/>
            </a:avLst>
          </a:prstGeom>
        </p:spPr>
        <p:txBody>
          <a:bodyPr>
            <a:normAutofit fontScale="77500" lnSpcReduction="20000"/>
          </a:bodyPr>
          <a:lstStyle/>
          <a:p>
            <a:r>
              <a:rPr lang="en-US" b="1" dirty="0" smtClean="0"/>
              <a:t>An X-18 class solar flare has just struck the US. The power grid has been disabled. All communications are inoperable and your vehicle will no longer start. You are with you family and you decide it is much safer to evacuate Denver area and move by foot to the foothills. What would be in your Go-Bag? Consider weight.</a:t>
            </a:r>
          </a:p>
          <a:p>
            <a:pPr lvl="1">
              <a:buNone/>
            </a:pPr>
            <a:endParaRPr lang="en-US" sz="32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63</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904702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2057400"/>
            <a:ext cx="5943600" cy="4724401"/>
          </a:xfrm>
          <a:prstGeom prst="roundRect">
            <a:avLst>
              <a:gd name="adj" fmla="val 8065"/>
            </a:avLst>
          </a:prstGeom>
          <a:solidFill>
            <a:schemeClr val="tx2">
              <a:lumMod val="20000"/>
              <a:lumOff val="80000"/>
              <a:alpha val="12000"/>
            </a:schemeClr>
          </a:solidFill>
          <a:ln>
            <a:solidFill>
              <a:schemeClr val="tx1"/>
            </a:solidFill>
          </a:ln>
        </p:spPr>
        <p:txBody>
          <a:bodyPr numCol="2">
            <a:noAutofit/>
          </a:bodyPr>
          <a:lstStyle/>
          <a:p>
            <a:pPr>
              <a:lnSpc>
                <a:spcPct val="90000"/>
              </a:lnSpc>
              <a:spcAft>
                <a:spcPts val="600"/>
              </a:spcAft>
            </a:pPr>
            <a:r>
              <a:rPr lang="en-US" sz="1400" b="1" dirty="0" smtClean="0">
                <a:effectLst/>
              </a:rPr>
              <a:t>Water &amp; Purification</a:t>
            </a:r>
          </a:p>
          <a:p>
            <a:pPr>
              <a:lnSpc>
                <a:spcPct val="90000"/>
              </a:lnSpc>
              <a:spcAft>
                <a:spcPts val="600"/>
              </a:spcAft>
            </a:pPr>
            <a:r>
              <a:rPr lang="en-US" sz="1400" b="1" dirty="0" smtClean="0">
                <a:effectLst/>
              </a:rPr>
              <a:t>Non-Perishable Food</a:t>
            </a:r>
          </a:p>
          <a:p>
            <a:pPr>
              <a:lnSpc>
                <a:spcPct val="90000"/>
              </a:lnSpc>
              <a:spcAft>
                <a:spcPts val="600"/>
              </a:spcAft>
            </a:pPr>
            <a:r>
              <a:rPr lang="en-US" sz="1400" b="1" dirty="0" smtClean="0">
                <a:effectLst/>
              </a:rPr>
              <a:t>Clothing</a:t>
            </a:r>
          </a:p>
          <a:p>
            <a:pPr>
              <a:lnSpc>
                <a:spcPct val="90000"/>
              </a:lnSpc>
              <a:spcAft>
                <a:spcPts val="600"/>
              </a:spcAft>
            </a:pPr>
            <a:r>
              <a:rPr lang="en-US" sz="1400" b="1" dirty="0" smtClean="0">
                <a:effectLst/>
              </a:rPr>
              <a:t>Rain Gear</a:t>
            </a:r>
          </a:p>
          <a:p>
            <a:pPr>
              <a:lnSpc>
                <a:spcPct val="90000"/>
              </a:lnSpc>
              <a:spcAft>
                <a:spcPts val="600"/>
              </a:spcAft>
            </a:pPr>
            <a:r>
              <a:rPr lang="en-US" sz="1400" b="1" dirty="0" smtClean="0">
                <a:effectLst/>
              </a:rPr>
              <a:t>Sleeping Bag/Space Blanket</a:t>
            </a:r>
          </a:p>
          <a:p>
            <a:pPr>
              <a:lnSpc>
                <a:spcPct val="90000"/>
              </a:lnSpc>
              <a:spcBef>
                <a:spcPts val="600"/>
              </a:spcBef>
              <a:spcAft>
                <a:spcPts val="600"/>
              </a:spcAft>
            </a:pPr>
            <a:r>
              <a:rPr lang="en-US" sz="1400" b="1" dirty="0" smtClean="0">
                <a:effectLst/>
              </a:rPr>
              <a:t>Contact Info</a:t>
            </a:r>
          </a:p>
          <a:p>
            <a:pPr>
              <a:lnSpc>
                <a:spcPct val="90000"/>
              </a:lnSpc>
              <a:spcAft>
                <a:spcPts val="600"/>
              </a:spcAft>
            </a:pPr>
            <a:r>
              <a:rPr lang="en-US" sz="1400" b="1" dirty="0" smtClean="0">
                <a:effectLst/>
              </a:rPr>
              <a:t>Headlamp/Torch/Candle</a:t>
            </a:r>
          </a:p>
          <a:p>
            <a:pPr>
              <a:lnSpc>
                <a:spcPct val="90000"/>
              </a:lnSpc>
              <a:spcAft>
                <a:spcPts val="600"/>
              </a:spcAft>
            </a:pPr>
            <a:r>
              <a:rPr lang="en-US" sz="1400" b="1" dirty="0" smtClean="0">
                <a:effectLst/>
              </a:rPr>
              <a:t>Fire Starter  &amp; Tinder</a:t>
            </a:r>
          </a:p>
          <a:p>
            <a:pPr>
              <a:lnSpc>
                <a:spcPct val="90000"/>
              </a:lnSpc>
              <a:spcAft>
                <a:spcPts val="600"/>
              </a:spcAft>
            </a:pPr>
            <a:r>
              <a:rPr lang="en-US" sz="1400" b="1" dirty="0" smtClean="0">
                <a:effectLst/>
              </a:rPr>
              <a:t>Map /GPS/Compass</a:t>
            </a:r>
          </a:p>
          <a:p>
            <a:pPr>
              <a:lnSpc>
                <a:spcPct val="80000"/>
              </a:lnSpc>
              <a:spcAft>
                <a:spcPts val="600"/>
              </a:spcAft>
            </a:pPr>
            <a:r>
              <a:rPr lang="en-US" sz="1400" b="1" dirty="0" smtClean="0">
                <a:effectLst/>
              </a:rPr>
              <a:t>Extra Medications</a:t>
            </a:r>
          </a:p>
          <a:p>
            <a:pPr>
              <a:lnSpc>
                <a:spcPct val="80000"/>
              </a:lnSpc>
              <a:spcAft>
                <a:spcPts val="600"/>
              </a:spcAft>
            </a:pPr>
            <a:r>
              <a:rPr lang="en-US" sz="1400" b="1" dirty="0" smtClean="0">
                <a:effectLst/>
              </a:rPr>
              <a:t>Tape</a:t>
            </a:r>
          </a:p>
          <a:p>
            <a:pPr>
              <a:lnSpc>
                <a:spcPct val="80000"/>
              </a:lnSpc>
              <a:spcAft>
                <a:spcPts val="600"/>
              </a:spcAft>
            </a:pPr>
            <a:r>
              <a:rPr lang="en-US" sz="1400" b="1" dirty="0" smtClean="0">
                <a:effectLst/>
              </a:rPr>
              <a:t>Multipurpose Tool</a:t>
            </a:r>
          </a:p>
          <a:p>
            <a:pPr>
              <a:lnSpc>
                <a:spcPct val="80000"/>
              </a:lnSpc>
              <a:spcAft>
                <a:spcPts val="600"/>
              </a:spcAft>
            </a:pPr>
            <a:r>
              <a:rPr lang="en-US" sz="1400" b="1" dirty="0" smtClean="0">
                <a:effectLst/>
              </a:rPr>
              <a:t>Whistle/Mirror</a:t>
            </a:r>
          </a:p>
          <a:p>
            <a:pPr>
              <a:lnSpc>
                <a:spcPct val="80000"/>
              </a:lnSpc>
              <a:spcAft>
                <a:spcPts val="600"/>
              </a:spcAft>
            </a:pPr>
            <a:r>
              <a:rPr lang="en-US" sz="1400" b="1" dirty="0" smtClean="0">
                <a:effectLst/>
              </a:rPr>
              <a:t>Cash/Credit Card</a:t>
            </a:r>
          </a:p>
          <a:p>
            <a:pPr>
              <a:lnSpc>
                <a:spcPct val="80000"/>
              </a:lnSpc>
              <a:spcAft>
                <a:spcPts val="600"/>
              </a:spcAft>
            </a:pPr>
            <a:r>
              <a:rPr lang="en-US" sz="1400" b="1" dirty="0" smtClean="0">
                <a:effectLst/>
              </a:rPr>
              <a:t>Hand Sanitizer</a:t>
            </a:r>
          </a:p>
          <a:p>
            <a:pPr>
              <a:lnSpc>
                <a:spcPct val="80000"/>
              </a:lnSpc>
              <a:spcAft>
                <a:spcPts val="600"/>
              </a:spcAft>
            </a:pPr>
            <a:r>
              <a:rPr lang="en-US" sz="1400" b="1" dirty="0" smtClean="0">
                <a:effectLst/>
              </a:rPr>
              <a:t>Fishing Line/Hook/Traps</a:t>
            </a:r>
          </a:p>
          <a:p>
            <a:pPr>
              <a:lnSpc>
                <a:spcPct val="80000"/>
              </a:lnSpc>
              <a:spcAft>
                <a:spcPts val="600"/>
              </a:spcAft>
            </a:pPr>
            <a:r>
              <a:rPr lang="en-US" sz="1400" b="1" dirty="0" smtClean="0">
                <a:effectLst/>
              </a:rPr>
              <a:t>Documentation</a:t>
            </a:r>
          </a:p>
          <a:p>
            <a:pPr>
              <a:lnSpc>
                <a:spcPct val="80000"/>
              </a:lnSpc>
              <a:spcAft>
                <a:spcPts val="600"/>
              </a:spcAft>
            </a:pPr>
            <a:r>
              <a:rPr lang="en-US" sz="1400" b="1" dirty="0" smtClean="0">
                <a:effectLst/>
              </a:rPr>
              <a:t>Photos of Family</a:t>
            </a:r>
          </a:p>
          <a:p>
            <a:pPr>
              <a:lnSpc>
                <a:spcPct val="80000"/>
              </a:lnSpc>
              <a:spcAft>
                <a:spcPts val="600"/>
              </a:spcAft>
            </a:pPr>
            <a:r>
              <a:rPr lang="en-US" sz="1400" b="1" dirty="0" smtClean="0">
                <a:effectLst/>
              </a:rPr>
              <a:t>Radios</a:t>
            </a:r>
          </a:p>
          <a:p>
            <a:pPr>
              <a:lnSpc>
                <a:spcPct val="80000"/>
              </a:lnSpc>
              <a:spcAft>
                <a:spcPts val="600"/>
              </a:spcAft>
            </a:pPr>
            <a:r>
              <a:rPr lang="en-US" sz="1400" b="1" dirty="0" smtClean="0">
                <a:effectLst/>
              </a:rPr>
              <a:t>Work Gloves</a:t>
            </a:r>
          </a:p>
          <a:p>
            <a:pPr>
              <a:lnSpc>
                <a:spcPct val="80000"/>
              </a:lnSpc>
              <a:spcAft>
                <a:spcPts val="600"/>
              </a:spcAft>
            </a:pPr>
            <a:r>
              <a:rPr lang="en-US" sz="1400" b="1" dirty="0" smtClean="0">
                <a:effectLst/>
              </a:rPr>
              <a:t>Cordage (550 Cord/Para-cord)</a:t>
            </a:r>
          </a:p>
          <a:p>
            <a:pPr>
              <a:lnSpc>
                <a:spcPct val="80000"/>
              </a:lnSpc>
              <a:spcAft>
                <a:spcPts val="600"/>
              </a:spcAft>
            </a:pPr>
            <a:r>
              <a:rPr lang="en-US" sz="1400" b="1" dirty="0" smtClean="0">
                <a:effectLst/>
              </a:rPr>
              <a:t>First Aid Kit</a:t>
            </a:r>
          </a:p>
          <a:p>
            <a:pPr>
              <a:lnSpc>
                <a:spcPct val="80000"/>
              </a:lnSpc>
              <a:spcAft>
                <a:spcPts val="600"/>
              </a:spcAft>
            </a:pPr>
            <a:r>
              <a:rPr lang="en-US" sz="1400" b="1" dirty="0" smtClean="0">
                <a:effectLst/>
              </a:rPr>
              <a:t>Insect Repellent/Net</a:t>
            </a:r>
          </a:p>
          <a:p>
            <a:pPr>
              <a:lnSpc>
                <a:spcPct val="80000"/>
              </a:lnSpc>
              <a:spcAft>
                <a:spcPts val="600"/>
              </a:spcAft>
            </a:pPr>
            <a:r>
              <a:rPr lang="en-US" sz="1400" b="1" dirty="0" smtClean="0">
                <a:effectLst/>
              </a:rPr>
              <a:t>Tarp/Shelter</a:t>
            </a:r>
          </a:p>
          <a:p>
            <a:pPr>
              <a:lnSpc>
                <a:spcPct val="80000"/>
              </a:lnSpc>
              <a:spcAft>
                <a:spcPts val="600"/>
              </a:spcAft>
            </a:pPr>
            <a:r>
              <a:rPr lang="en-US" sz="1400" b="1" dirty="0" smtClean="0">
                <a:effectLst/>
              </a:rPr>
              <a:t>Baby Food/Diapers</a:t>
            </a:r>
          </a:p>
          <a:p>
            <a:pPr>
              <a:lnSpc>
                <a:spcPct val="80000"/>
              </a:lnSpc>
              <a:spcAft>
                <a:spcPts val="600"/>
              </a:spcAft>
            </a:pPr>
            <a:r>
              <a:rPr lang="en-US" sz="1400" b="1" dirty="0" smtClean="0">
                <a:effectLst/>
              </a:rPr>
              <a:t>Hygiene Kit</a:t>
            </a:r>
          </a:p>
          <a:p>
            <a:pPr>
              <a:lnSpc>
                <a:spcPct val="80000"/>
              </a:lnSpc>
              <a:spcAft>
                <a:spcPts val="600"/>
              </a:spcAft>
            </a:pPr>
            <a:r>
              <a:rPr lang="en-US" sz="1400" b="1" dirty="0" smtClean="0">
                <a:effectLst/>
              </a:rPr>
              <a:t>Batteries</a:t>
            </a:r>
          </a:p>
          <a:p>
            <a:pPr>
              <a:lnSpc>
                <a:spcPct val="80000"/>
              </a:lnSpc>
              <a:spcAft>
                <a:spcPts val="600"/>
              </a:spcAft>
            </a:pPr>
            <a:r>
              <a:rPr lang="en-US" sz="1400" b="1" dirty="0" smtClean="0">
                <a:effectLst/>
              </a:rPr>
              <a:t>Phone Credits</a:t>
            </a:r>
          </a:p>
          <a:p>
            <a:pPr>
              <a:lnSpc>
                <a:spcPct val="80000"/>
              </a:lnSpc>
              <a:spcAft>
                <a:spcPts val="600"/>
              </a:spcAft>
            </a:pPr>
            <a:r>
              <a:rPr lang="en-US" sz="1400" b="1" dirty="0" smtClean="0">
                <a:effectLst/>
              </a:rPr>
              <a:t>Water Container</a:t>
            </a:r>
          </a:p>
          <a:p>
            <a:pPr>
              <a:lnSpc>
                <a:spcPct val="80000"/>
              </a:lnSpc>
              <a:spcAft>
                <a:spcPts val="600"/>
              </a:spcAft>
            </a:pPr>
            <a:endParaRPr lang="en-US" sz="1400" b="1" dirty="0" smtClean="0">
              <a:effectLst/>
            </a:endParaRPr>
          </a:p>
          <a:p>
            <a:pPr lvl="1">
              <a:spcAft>
                <a:spcPts val="600"/>
              </a:spcAft>
            </a:pPr>
            <a:endParaRPr lang="en-US" sz="1400" b="1" dirty="0"/>
          </a:p>
        </p:txBody>
      </p:sp>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Evacuation Kit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11430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Go Bag</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pPr/>
              <a:t>64</a:t>
            </a:fld>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6457950" y="1447800"/>
            <a:ext cx="2476500" cy="4267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0938715"/>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2057400"/>
            <a:ext cx="5943600" cy="4724401"/>
          </a:xfrm>
          <a:prstGeom prst="roundRect">
            <a:avLst>
              <a:gd name="adj" fmla="val 8065"/>
            </a:avLst>
          </a:prstGeom>
          <a:solidFill>
            <a:schemeClr val="tx2">
              <a:lumMod val="20000"/>
              <a:lumOff val="80000"/>
              <a:alpha val="12000"/>
            </a:schemeClr>
          </a:solidFill>
          <a:ln>
            <a:solidFill>
              <a:schemeClr val="tx1"/>
            </a:solidFill>
          </a:ln>
        </p:spPr>
        <p:txBody>
          <a:bodyPr numCol="1">
            <a:noAutofit/>
          </a:bodyPr>
          <a:lstStyle/>
          <a:p>
            <a:pPr>
              <a:lnSpc>
                <a:spcPct val="80000"/>
              </a:lnSpc>
              <a:spcAft>
                <a:spcPts val="600"/>
              </a:spcAft>
            </a:pPr>
            <a:r>
              <a:rPr lang="en-US" sz="2800" b="1" dirty="0" smtClean="0">
                <a:effectLst>
                  <a:outerShdw blurRad="50800" dist="12700" dir="5400000" algn="ctr" rotWithShape="0">
                    <a:srgbClr val="000000"/>
                  </a:outerShdw>
                </a:effectLst>
              </a:rPr>
              <a:t>Stays with you at all times.. In your briefcase, backpack, purse, etc.</a:t>
            </a:r>
          </a:p>
          <a:p>
            <a:pPr lvl="1">
              <a:spcAft>
                <a:spcPts val="600"/>
              </a:spcAft>
            </a:pPr>
            <a:r>
              <a:rPr lang="en-US" sz="1400" b="1" dirty="0" smtClean="0"/>
              <a:t>Electrical Tape</a:t>
            </a:r>
            <a:endParaRPr lang="en-US" sz="1400" b="1" dirty="0"/>
          </a:p>
          <a:p>
            <a:pPr lvl="1">
              <a:spcAft>
                <a:spcPts val="600"/>
              </a:spcAft>
            </a:pPr>
            <a:r>
              <a:rPr lang="en-US" sz="1400" b="1" dirty="0" smtClean="0"/>
              <a:t>Quick clot &amp; bandage</a:t>
            </a:r>
            <a:endParaRPr lang="en-US" sz="1400" b="1" dirty="0"/>
          </a:p>
          <a:p>
            <a:pPr lvl="1">
              <a:spcAft>
                <a:spcPts val="600"/>
              </a:spcAft>
            </a:pPr>
            <a:r>
              <a:rPr lang="en-US" sz="1400" b="1" dirty="0"/>
              <a:t>550 </a:t>
            </a:r>
            <a:r>
              <a:rPr lang="en-US" sz="1400" b="1" dirty="0" err="1"/>
              <a:t>para</a:t>
            </a:r>
            <a:r>
              <a:rPr lang="en-US" sz="1400" b="1" dirty="0"/>
              <a:t> cord </a:t>
            </a:r>
            <a:endParaRPr lang="en-US" sz="1400" b="1" dirty="0" smtClean="0"/>
          </a:p>
          <a:p>
            <a:pPr lvl="1">
              <a:spcAft>
                <a:spcPts val="600"/>
              </a:spcAft>
            </a:pPr>
            <a:r>
              <a:rPr lang="en-US" sz="1400" b="1" dirty="0" smtClean="0"/>
              <a:t>Lighter/Small canister of tender</a:t>
            </a:r>
            <a:endParaRPr lang="en-US" sz="1400" b="1" dirty="0"/>
          </a:p>
          <a:p>
            <a:pPr lvl="1">
              <a:spcAft>
                <a:spcPts val="600"/>
              </a:spcAft>
            </a:pPr>
            <a:r>
              <a:rPr lang="en-US" sz="1400" b="1" dirty="0"/>
              <a:t>Survival Signal Mirror</a:t>
            </a:r>
          </a:p>
          <a:p>
            <a:pPr lvl="1">
              <a:spcAft>
                <a:spcPts val="600"/>
              </a:spcAft>
            </a:pPr>
            <a:r>
              <a:rPr lang="en-US" sz="1400" b="1" dirty="0"/>
              <a:t>Compass </a:t>
            </a:r>
            <a:endParaRPr lang="en-US" sz="1400" b="1" dirty="0" smtClean="0"/>
          </a:p>
          <a:p>
            <a:pPr lvl="1">
              <a:spcAft>
                <a:spcPts val="600"/>
              </a:spcAft>
            </a:pPr>
            <a:r>
              <a:rPr lang="en-US" sz="1400" b="1" dirty="0" smtClean="0"/>
              <a:t>Head </a:t>
            </a:r>
            <a:r>
              <a:rPr lang="en-US" sz="1400" b="1" dirty="0"/>
              <a:t>lamp </a:t>
            </a:r>
            <a:endParaRPr lang="en-US" sz="1400" b="1" dirty="0" smtClean="0"/>
          </a:p>
          <a:p>
            <a:pPr lvl="1">
              <a:spcAft>
                <a:spcPts val="600"/>
              </a:spcAft>
            </a:pPr>
            <a:r>
              <a:rPr lang="en-US" sz="1400" b="1" dirty="0" smtClean="0"/>
              <a:t>Multi-tool</a:t>
            </a:r>
            <a:endParaRPr lang="en-US" sz="1400" b="1" dirty="0"/>
          </a:p>
          <a:p>
            <a:pPr lvl="1">
              <a:spcAft>
                <a:spcPts val="600"/>
              </a:spcAft>
            </a:pPr>
            <a:r>
              <a:rPr lang="en-US" sz="1400" b="1" dirty="0" smtClean="0"/>
              <a:t>Cliff Bar/Water</a:t>
            </a:r>
          </a:p>
          <a:p>
            <a:pPr lvl="1">
              <a:spcAft>
                <a:spcPts val="600"/>
              </a:spcAft>
            </a:pPr>
            <a:r>
              <a:rPr lang="en-US" sz="1400" b="1" dirty="0" smtClean="0"/>
              <a:t>Cash</a:t>
            </a:r>
          </a:p>
          <a:p>
            <a:pPr lvl="1">
              <a:spcAft>
                <a:spcPts val="600"/>
              </a:spcAft>
            </a:pPr>
            <a:r>
              <a:rPr lang="en-US" sz="1400" b="1" dirty="0" smtClean="0"/>
              <a:t>Space blanket/poncho</a:t>
            </a:r>
            <a:endParaRPr lang="en-US" sz="1400" b="1" dirty="0"/>
          </a:p>
          <a:p>
            <a:pPr lvl="1">
              <a:spcAft>
                <a:spcPts val="600"/>
              </a:spcAft>
            </a:pPr>
            <a:endParaRPr lang="en-US" sz="1400" b="1" dirty="0"/>
          </a:p>
        </p:txBody>
      </p:sp>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Evacuation Kit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11430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Individual Kit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pPr/>
              <a:t>65</a:t>
            </a:fld>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6477000" y="2209800"/>
            <a:ext cx="245745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63954759"/>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3657600"/>
            <a:ext cx="5943600" cy="2895601"/>
          </a:xfrm>
          <a:prstGeom prst="roundRect">
            <a:avLst>
              <a:gd name="adj" fmla="val 8065"/>
            </a:avLst>
          </a:prstGeom>
          <a:solidFill>
            <a:schemeClr val="tx2">
              <a:lumMod val="20000"/>
              <a:lumOff val="80000"/>
              <a:alpha val="12000"/>
            </a:schemeClr>
          </a:solidFill>
          <a:ln>
            <a:solidFill>
              <a:schemeClr val="tx1"/>
            </a:solidFill>
          </a:ln>
          <a:effectLst>
            <a:outerShdw blurRad="50800" dist="50800" dir="5400000" algn="ctr" rotWithShape="0">
              <a:srgbClr val="000000"/>
            </a:outerShdw>
          </a:effectLst>
        </p:spPr>
        <p:txBody>
          <a:bodyPr numCol="2">
            <a:noAutofit/>
          </a:bodyPr>
          <a:lstStyle/>
          <a:p>
            <a:r>
              <a:rPr lang="en-US" sz="1600" dirty="0" smtClean="0">
                <a:effectLst/>
              </a:rPr>
              <a:t>Birth </a:t>
            </a:r>
            <a:r>
              <a:rPr lang="en-US" sz="1600" dirty="0">
                <a:effectLst/>
              </a:rPr>
              <a:t>certificate</a:t>
            </a:r>
            <a:endParaRPr lang="en-US" sz="1400" dirty="0">
              <a:effectLst/>
            </a:endParaRPr>
          </a:p>
          <a:p>
            <a:r>
              <a:rPr lang="en-US" sz="1600" dirty="0">
                <a:effectLst/>
              </a:rPr>
              <a:t>Marriage certificate</a:t>
            </a:r>
            <a:endParaRPr lang="en-US" sz="1400" dirty="0">
              <a:effectLst/>
            </a:endParaRPr>
          </a:p>
          <a:p>
            <a:r>
              <a:rPr lang="en-US" sz="1600" dirty="0">
                <a:effectLst/>
              </a:rPr>
              <a:t>Driver's license</a:t>
            </a:r>
            <a:endParaRPr lang="en-US" sz="1400" dirty="0">
              <a:effectLst/>
            </a:endParaRPr>
          </a:p>
          <a:p>
            <a:r>
              <a:rPr lang="en-US" sz="1600" dirty="0">
                <a:effectLst/>
              </a:rPr>
              <a:t>Social Security cards</a:t>
            </a:r>
            <a:endParaRPr lang="en-US" sz="1400" dirty="0">
              <a:effectLst/>
            </a:endParaRPr>
          </a:p>
          <a:p>
            <a:r>
              <a:rPr lang="en-US" sz="1600" dirty="0">
                <a:effectLst/>
              </a:rPr>
              <a:t>Passports</a:t>
            </a:r>
            <a:endParaRPr lang="en-US" sz="1400" dirty="0">
              <a:effectLst/>
            </a:endParaRPr>
          </a:p>
          <a:p>
            <a:r>
              <a:rPr lang="en-US" sz="1600" dirty="0">
                <a:effectLst/>
              </a:rPr>
              <a:t>Wills</a:t>
            </a:r>
            <a:endParaRPr lang="en-US" sz="1400" dirty="0">
              <a:effectLst/>
            </a:endParaRPr>
          </a:p>
          <a:p>
            <a:r>
              <a:rPr lang="en-US" sz="1600" dirty="0">
                <a:effectLst/>
              </a:rPr>
              <a:t>Deeds</a:t>
            </a:r>
            <a:endParaRPr lang="en-US" sz="1400" dirty="0">
              <a:effectLst/>
            </a:endParaRPr>
          </a:p>
          <a:p>
            <a:r>
              <a:rPr lang="en-US" sz="1600" dirty="0">
                <a:effectLst/>
              </a:rPr>
              <a:t>Inventory of household goods</a:t>
            </a:r>
            <a:endParaRPr lang="en-US" sz="1400" dirty="0">
              <a:effectLst/>
            </a:endParaRPr>
          </a:p>
          <a:p>
            <a:r>
              <a:rPr lang="en-US" sz="1600" dirty="0">
                <a:effectLst/>
              </a:rPr>
              <a:t>Insurance papers</a:t>
            </a:r>
            <a:endParaRPr lang="en-US" sz="1400" dirty="0">
              <a:effectLst/>
            </a:endParaRPr>
          </a:p>
          <a:p>
            <a:r>
              <a:rPr lang="en-US" sz="1600" dirty="0">
                <a:effectLst/>
              </a:rPr>
              <a:t>Immunization records</a:t>
            </a:r>
            <a:endParaRPr lang="en-US" sz="1400" dirty="0">
              <a:effectLst/>
            </a:endParaRPr>
          </a:p>
          <a:p>
            <a:r>
              <a:rPr lang="en-US" sz="1600" dirty="0">
                <a:effectLst/>
              </a:rPr>
              <a:t>Bank and credit card account numbers</a:t>
            </a:r>
            <a:endParaRPr lang="en-US" sz="1400" dirty="0">
              <a:effectLst/>
            </a:endParaRPr>
          </a:p>
          <a:p>
            <a:r>
              <a:rPr lang="en-US" sz="1600" dirty="0">
                <a:effectLst/>
              </a:rPr>
              <a:t>Stocks and bonds</a:t>
            </a:r>
            <a:endParaRPr lang="en-US" sz="1400" dirty="0">
              <a:effectLst/>
            </a:endParaRPr>
          </a:p>
          <a:p>
            <a:r>
              <a:rPr lang="en-US" sz="1600" dirty="0">
                <a:effectLst/>
              </a:rPr>
              <a:t>Emergency contact list and phone numbers</a:t>
            </a:r>
            <a:endParaRPr lang="en-US" sz="1400" dirty="0">
              <a:effectLst/>
            </a:endParaRPr>
          </a:p>
          <a:p>
            <a:pPr lvl="1">
              <a:lnSpc>
                <a:spcPct val="80000"/>
              </a:lnSpc>
              <a:spcAft>
                <a:spcPts val="600"/>
              </a:spcAft>
            </a:pPr>
            <a:endParaRPr lang="en-US" sz="1600" b="1" dirty="0" smtClean="0">
              <a:effectLst>
                <a:outerShdw blurRad="50800" dist="12700" dir="5400000" algn="ctr" rotWithShape="0">
                  <a:srgbClr val="000000"/>
                </a:outerShdw>
              </a:effectLst>
            </a:endParaRPr>
          </a:p>
          <a:p>
            <a:pPr lvl="1">
              <a:lnSpc>
                <a:spcPct val="80000"/>
              </a:lnSpc>
              <a:spcAft>
                <a:spcPts val="600"/>
              </a:spcAft>
            </a:pPr>
            <a:endParaRPr lang="en-US" sz="200" b="1" dirty="0"/>
          </a:p>
          <a:p>
            <a:pPr lvl="1">
              <a:spcAft>
                <a:spcPts val="600"/>
              </a:spcAft>
            </a:pPr>
            <a:endParaRPr lang="en-US" sz="1400" b="1" dirty="0"/>
          </a:p>
        </p:txBody>
      </p:sp>
      <p:sp>
        <p:nvSpPr>
          <p:cNvPr id="9" name="Title 1"/>
          <p:cNvSpPr txBox="1">
            <a:spLocks/>
          </p:cNvSpPr>
          <p:nvPr/>
        </p:nvSpPr>
        <p:spPr>
          <a:xfrm>
            <a:off x="1752600" y="152400"/>
            <a:ext cx="6858000" cy="8382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Documentation</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pPr/>
              <a:t>66</a:t>
            </a:fld>
            <a:endParaRPr lang="en-US" dirty="0"/>
          </a:p>
        </p:txBody>
      </p:sp>
      <p:sp>
        <p:nvSpPr>
          <p:cNvPr id="8" name="Content Placeholder 2"/>
          <p:cNvSpPr>
            <a:spLocks noGrp="1"/>
          </p:cNvSpPr>
          <p:nvPr>
            <p:ph sz="half" idx="2"/>
          </p:nvPr>
        </p:nvSpPr>
        <p:spPr>
          <a:xfrm>
            <a:off x="304800" y="1295399"/>
            <a:ext cx="5943600" cy="2133601"/>
          </a:xfrm>
          <a:prstGeom prst="roundRect">
            <a:avLst>
              <a:gd name="adj" fmla="val 8065"/>
            </a:avLst>
          </a:prstGeom>
          <a:solidFill>
            <a:schemeClr val="tx2">
              <a:lumMod val="20000"/>
              <a:lumOff val="80000"/>
              <a:alpha val="12000"/>
            </a:schemeClr>
          </a:solidFill>
          <a:ln>
            <a:solidFill>
              <a:schemeClr val="tx1"/>
            </a:solidFill>
          </a:ln>
          <a:effectLst>
            <a:outerShdw blurRad="50800" dist="50800" dir="5400000" algn="ctr" rotWithShape="0">
              <a:srgbClr val="000000"/>
            </a:outerShdw>
          </a:effectLst>
        </p:spPr>
        <p:txBody>
          <a:bodyPr numCol="1">
            <a:noAutofit/>
          </a:bodyPr>
          <a:lstStyle/>
          <a:p>
            <a:pPr>
              <a:spcAft>
                <a:spcPts val="600"/>
              </a:spcAft>
            </a:pPr>
            <a:r>
              <a:rPr lang="en-US" sz="2000" b="1" dirty="0" smtClean="0">
                <a:effectLst>
                  <a:outerShdw blurRad="50800" dist="38100" dir="2700000" algn="tl" rotWithShape="0">
                    <a:srgbClr val="000000"/>
                  </a:outerShdw>
                </a:effectLst>
              </a:rPr>
              <a:t>Photocopies </a:t>
            </a:r>
            <a:r>
              <a:rPr lang="en-US" sz="2000" b="1" dirty="0">
                <a:effectLst>
                  <a:outerShdw blurRad="50800" dist="38100" dir="2700000" algn="tl" rotWithShape="0">
                    <a:srgbClr val="000000"/>
                  </a:outerShdw>
                </a:effectLst>
              </a:rPr>
              <a:t>in several locations</a:t>
            </a:r>
          </a:p>
          <a:p>
            <a:pPr>
              <a:spcAft>
                <a:spcPts val="600"/>
              </a:spcAft>
            </a:pPr>
            <a:r>
              <a:rPr lang="en-US" sz="2000" b="1" dirty="0" smtClean="0">
                <a:effectLst>
                  <a:outerShdw blurRad="50800" dist="38100" dir="2700000" algn="tl" rotWithShape="0">
                    <a:srgbClr val="000000"/>
                  </a:outerShdw>
                </a:effectLst>
              </a:rPr>
              <a:t>Scans </a:t>
            </a:r>
            <a:r>
              <a:rPr lang="en-US" sz="2000" b="1" dirty="0">
                <a:effectLst>
                  <a:outerShdw blurRad="50800" dist="38100" dir="2700000" algn="tl" rotWithShape="0">
                    <a:srgbClr val="000000"/>
                  </a:outerShdw>
                </a:effectLst>
              </a:rPr>
              <a:t>on a protected Hard Drive</a:t>
            </a:r>
          </a:p>
          <a:p>
            <a:pPr>
              <a:spcAft>
                <a:spcPts val="600"/>
              </a:spcAft>
            </a:pPr>
            <a:r>
              <a:rPr lang="en-US" sz="2000" b="1" dirty="0" smtClean="0">
                <a:effectLst>
                  <a:outerShdw blurRad="50800" dist="38100" dir="2700000" algn="tl" rotWithShape="0">
                    <a:srgbClr val="000000"/>
                  </a:outerShdw>
                </a:effectLst>
              </a:rPr>
              <a:t>Originals </a:t>
            </a:r>
            <a:r>
              <a:rPr lang="en-US" sz="2000" b="1" dirty="0">
                <a:effectLst>
                  <a:outerShdw blurRad="50800" dist="38100" dir="2700000" algn="tl" rotWithShape="0">
                    <a:srgbClr val="000000"/>
                  </a:outerShdw>
                </a:effectLst>
              </a:rPr>
              <a:t>in a fire-proof </a:t>
            </a:r>
            <a:r>
              <a:rPr lang="en-US" sz="2000" b="1" dirty="0" smtClean="0">
                <a:effectLst>
                  <a:outerShdw blurRad="50800" dist="38100" dir="2700000" algn="tl" rotWithShape="0">
                    <a:srgbClr val="000000"/>
                  </a:outerShdw>
                </a:effectLst>
              </a:rPr>
              <a:t>Safe</a:t>
            </a:r>
          </a:p>
          <a:p>
            <a:pPr>
              <a:spcAft>
                <a:spcPts val="600"/>
              </a:spcAft>
            </a:pPr>
            <a:r>
              <a:rPr lang="en-US" sz="2000" b="1" dirty="0" smtClean="0">
                <a:effectLst>
                  <a:outerShdw blurRad="50800" dist="38100" dir="2700000" algn="tl" rotWithShape="0">
                    <a:srgbClr val="000000"/>
                  </a:outerShdw>
                </a:effectLst>
              </a:rPr>
              <a:t>Data backed up to a cloud and hard Drive</a:t>
            </a:r>
            <a:endParaRPr lang="en-US" sz="2000" b="1" dirty="0">
              <a:effectLst>
                <a:outerShdw blurRad="50800" dist="38100" dir="2700000" algn="tl" rotWithShape="0">
                  <a:srgbClr val="000000"/>
                </a:outerShdw>
              </a:effectLst>
            </a:endParaRPr>
          </a:p>
          <a:p>
            <a:pPr lvl="1">
              <a:spcAft>
                <a:spcPts val="600"/>
              </a:spcAft>
            </a:pPr>
            <a:endParaRPr lang="en-US" sz="1100" b="1" dirty="0"/>
          </a:p>
        </p:txBody>
      </p:sp>
      <p:pic>
        <p:nvPicPr>
          <p:cNvPr id="9219" name="Picture 3"/>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553200" y="1320799"/>
            <a:ext cx="24384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26494681"/>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SIP</a:t>
            </a:r>
            <a:r>
              <a:rPr kumimoji="0" lang="en-US" sz="5400" b="1" i="0" u="none" strike="noStrike" kern="1200" cap="none" spc="0" normalizeH="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 Kit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Supplies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9906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40000" lnSpcReduction="20000"/>
          </a:bodyPr>
          <a:lstStyle/>
          <a:p>
            <a:pPr marL="273050" marR="0" lvl="0" indent="-185738"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6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Food, Water, Medication, Hygiene, Fuel, etc..</a:t>
            </a:r>
          </a:p>
          <a:p>
            <a:pPr marL="731520" lvl="1" indent="-342900">
              <a:spcBef>
                <a:spcPts val="1200"/>
              </a:spcBef>
              <a:spcAft>
                <a:spcPts val="600"/>
              </a:spcAft>
              <a:buFont typeface="Arial" pitchFamily="34" charset="0"/>
              <a:buChar char="•"/>
              <a:defRPr/>
            </a:pPr>
            <a:r>
              <a:rPr kumimoji="0" lang="en-US" sz="5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Home</a:t>
            </a:r>
          </a:p>
          <a:p>
            <a:pPr marL="1188720" lvl="2" indent="-342900">
              <a:spcBef>
                <a:spcPts val="1200"/>
              </a:spcBef>
              <a:spcAft>
                <a:spcPts val="600"/>
              </a:spcAft>
              <a:buFont typeface="Wingdings" pitchFamily="2" charset="2"/>
              <a:buChar char="ü"/>
              <a:defRPr/>
            </a:pPr>
            <a:r>
              <a:rPr lang="en-US" sz="3500" b="1" dirty="0" smtClean="0">
                <a:solidFill>
                  <a:schemeClr val="bg1"/>
                </a:solidFill>
                <a:effectLst>
                  <a:outerShdw blurRad="50800" dist="50800" dir="2700000" algn="tl" rotWithShape="0">
                    <a:srgbClr val="000000"/>
                  </a:outerShdw>
                </a:effectLst>
                <a:latin typeface="Calibri" pitchFamily="34" charset="0"/>
              </a:rPr>
              <a:t>3 Weeks to 6 Months</a:t>
            </a:r>
            <a:endParaRPr kumimoji="0" lang="en-US" sz="3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731520" lvl="1" indent="-342900">
              <a:spcBef>
                <a:spcPts val="1200"/>
              </a:spcBef>
              <a:spcAft>
                <a:spcPts val="600"/>
              </a:spcAft>
              <a:buFont typeface="Arial" pitchFamily="34" charset="0"/>
              <a:buChar char="•"/>
              <a:defRPr/>
            </a:pPr>
            <a:r>
              <a:rPr lang="en-US" sz="5000" b="1" dirty="0" smtClean="0">
                <a:solidFill>
                  <a:schemeClr val="bg1"/>
                </a:solidFill>
                <a:effectLst>
                  <a:outerShdw blurRad="50800" dist="50800" dir="2700000" algn="tl" rotWithShape="0">
                    <a:srgbClr val="000000"/>
                  </a:outerShdw>
                </a:effectLst>
                <a:latin typeface="Calibri" pitchFamily="34" charset="0"/>
              </a:rPr>
              <a:t>Work</a:t>
            </a:r>
          </a:p>
          <a:p>
            <a:pPr marL="1188720" lvl="2" indent="-342900">
              <a:spcBef>
                <a:spcPts val="1200"/>
              </a:spcBef>
              <a:spcAft>
                <a:spcPts val="600"/>
              </a:spcAft>
              <a:buFont typeface="Wingdings" pitchFamily="2" charset="2"/>
              <a:buChar char="ü"/>
              <a:defRPr/>
            </a:pPr>
            <a:r>
              <a:rPr lang="en-US" sz="3500" b="1" dirty="0" smtClean="0">
                <a:solidFill>
                  <a:schemeClr val="bg1"/>
                </a:solidFill>
                <a:effectLst>
                  <a:outerShdw blurRad="50800" dist="50800" dir="2700000" algn="tl" rotWithShape="0">
                    <a:srgbClr val="000000"/>
                  </a:outerShdw>
                </a:effectLst>
                <a:latin typeface="Calibri" pitchFamily="34" charset="0"/>
              </a:rPr>
              <a:t>1-2 Days</a:t>
            </a:r>
          </a:p>
          <a:p>
            <a:pPr marL="731520" lvl="1" indent="-342900">
              <a:spcBef>
                <a:spcPts val="1200"/>
              </a:spcBef>
              <a:spcAft>
                <a:spcPts val="600"/>
              </a:spcAft>
              <a:buFont typeface="Arial" pitchFamily="34" charset="0"/>
              <a:buChar char="•"/>
              <a:defRPr/>
            </a:pPr>
            <a:r>
              <a:rPr kumimoji="0" lang="en-US" sz="5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Car</a:t>
            </a:r>
          </a:p>
          <a:p>
            <a:pPr marL="1188720" lvl="2" indent="-342900">
              <a:spcBef>
                <a:spcPts val="1200"/>
              </a:spcBef>
              <a:spcAft>
                <a:spcPts val="600"/>
              </a:spcAft>
              <a:buFont typeface="Wingdings" pitchFamily="2" charset="2"/>
              <a:buChar char="ü"/>
              <a:defRPr/>
            </a:pPr>
            <a:r>
              <a:rPr lang="en-US" sz="3500" b="1" dirty="0" smtClean="0">
                <a:solidFill>
                  <a:schemeClr val="bg1"/>
                </a:solidFill>
                <a:effectLst>
                  <a:outerShdw blurRad="50800" dist="50800" dir="2700000" algn="tl" rotWithShape="0">
                    <a:srgbClr val="000000"/>
                  </a:outerShdw>
                </a:effectLst>
                <a:latin typeface="Calibri" pitchFamily="34" charset="0"/>
              </a:rPr>
              <a:t>1-3 Days </a:t>
            </a:r>
          </a:p>
          <a:p>
            <a:pPr marL="845820" lvl="2">
              <a:spcBef>
                <a:spcPts val="1200"/>
              </a:spcBef>
              <a:spcAft>
                <a:spcPts val="600"/>
              </a:spcAft>
              <a:defRPr/>
            </a:pPr>
            <a:r>
              <a:rPr lang="en-US" sz="3500" b="1" dirty="0" smtClean="0">
                <a:solidFill>
                  <a:schemeClr val="bg1"/>
                </a:solidFill>
                <a:effectLst>
                  <a:outerShdw blurRad="50800" dist="50800" dir="2700000" algn="tl" rotWithShape="0">
                    <a:srgbClr val="000000"/>
                  </a:outerShdw>
                </a:effectLst>
                <a:latin typeface="Calibri" pitchFamily="34" charset="0"/>
              </a:rPr>
              <a:t>**Tip: Keep your Go-Bag in your car**</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xmlns=""/>
              </a:ext>
            </a:extLst>
          </a:blip>
          <a:srcRect b="-995"/>
          <a:stretch/>
        </p:blipFill>
        <p:spPr>
          <a:xfrm>
            <a:off x="5954192" y="1384300"/>
            <a:ext cx="3015488" cy="34924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67</a:t>
            </a:fld>
            <a:endParaRPr lang="en-US" dirty="0"/>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Kit</a:t>
            </a: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Water Supplies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9906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77500" lnSpcReduction="20000"/>
          </a:bodyPr>
          <a:lstStyle/>
          <a:p>
            <a:pPr marL="274320" marR="0" lvl="0" indent="-274320" fontAlgn="auto">
              <a:spcBef>
                <a:spcPts val="1200"/>
              </a:spcBef>
              <a:spcAft>
                <a:spcPts val="1200"/>
              </a:spcAft>
              <a:buClrTx/>
              <a:buSzTx/>
              <a:buFont typeface="Arial" pitchFamily="34" charset="0"/>
              <a:buChar char="•"/>
              <a:tabLst/>
              <a:defRPr/>
            </a:pPr>
            <a:r>
              <a:rPr lang="en-US" sz="3680" b="1" dirty="0" smtClean="0">
                <a:solidFill>
                  <a:schemeClr val="bg1"/>
                </a:solidFill>
                <a:effectLst>
                  <a:outerShdw blurRad="50800" dist="50800" dir="2700000" algn="tl" rotWithShape="0">
                    <a:srgbClr val="000000"/>
                  </a:outerShdw>
                </a:effectLst>
                <a:latin typeface="Calibri" pitchFamily="34" charset="0"/>
              </a:rPr>
              <a:t>1 Gallon Per Person/Day</a:t>
            </a:r>
          </a:p>
          <a:p>
            <a:pPr marL="274320" marR="0" lvl="0" indent="-274320" fontAlgn="auto">
              <a:spcBef>
                <a:spcPts val="1200"/>
              </a:spcBef>
              <a:spcAft>
                <a:spcPts val="1200"/>
              </a:spcAft>
              <a:buClrTx/>
              <a:buSzTx/>
              <a:buFont typeface="Arial" pitchFamily="34" charset="0"/>
              <a:buChar char="•"/>
              <a:tabLst/>
              <a:defRPr/>
            </a:pPr>
            <a:r>
              <a:rPr lang="en-US" sz="3680" b="1" dirty="0" smtClean="0">
                <a:solidFill>
                  <a:schemeClr val="bg1"/>
                </a:solidFill>
                <a:effectLst>
                  <a:outerShdw blurRad="50800" dist="50800" dir="2700000" algn="tl" rotWithShape="0">
                    <a:srgbClr val="000000"/>
                  </a:outerShdw>
                </a:effectLst>
                <a:latin typeface="Calibri" pitchFamily="34" charset="0"/>
              </a:rPr>
              <a:t>What increases use?</a:t>
            </a:r>
          </a:p>
          <a:p>
            <a:pPr marL="731520" lvl="1" indent="-274320">
              <a:spcBef>
                <a:spcPts val="1200"/>
              </a:spcBef>
              <a:buFont typeface="Calibri" pitchFamily="34" charset="0"/>
              <a:buChar char="—"/>
              <a:defRPr/>
            </a:pPr>
            <a:r>
              <a:rPr lang="en-US" sz="3680" b="1" dirty="0" smtClean="0">
                <a:solidFill>
                  <a:schemeClr val="bg1"/>
                </a:solidFill>
                <a:effectLst>
                  <a:outerShdw blurRad="50800" dist="50800" dir="2700000" algn="tl" rotWithShape="0">
                    <a:srgbClr val="000000"/>
                  </a:outerShdw>
                </a:effectLst>
                <a:latin typeface="Calibri" pitchFamily="34" charset="0"/>
              </a:rPr>
              <a:t>Physical Activity</a:t>
            </a:r>
          </a:p>
          <a:p>
            <a:pPr marL="731520" lvl="1" indent="-274320">
              <a:spcBef>
                <a:spcPts val="1200"/>
              </a:spcBef>
              <a:buFont typeface="Calibri" pitchFamily="34" charset="0"/>
              <a:buChar char="—"/>
              <a:defRPr/>
            </a:pPr>
            <a:r>
              <a:rPr lang="en-US" sz="3680" b="1" dirty="0" smtClean="0">
                <a:solidFill>
                  <a:schemeClr val="bg1"/>
                </a:solidFill>
                <a:effectLst>
                  <a:outerShdw blurRad="50800" dist="50800" dir="2700000" algn="tl" rotWithShape="0">
                    <a:srgbClr val="000000"/>
                  </a:outerShdw>
                </a:effectLst>
                <a:latin typeface="Calibri" pitchFamily="34" charset="0"/>
              </a:rPr>
              <a:t>Hot climate</a:t>
            </a:r>
          </a:p>
          <a:p>
            <a:pPr marL="731520" lvl="1" indent="-274320">
              <a:spcBef>
                <a:spcPts val="1200"/>
              </a:spcBef>
              <a:buFont typeface="Calibri" pitchFamily="34" charset="0"/>
              <a:buChar char="—"/>
              <a:defRPr/>
            </a:pPr>
            <a:r>
              <a:rPr lang="en-US" sz="3680" b="1" dirty="0" smtClean="0">
                <a:solidFill>
                  <a:schemeClr val="bg1"/>
                </a:solidFill>
                <a:effectLst>
                  <a:outerShdw blurRad="50800" dist="50800" dir="2700000" algn="tl" rotWithShape="0">
                    <a:srgbClr val="000000"/>
                  </a:outerShdw>
                </a:effectLst>
                <a:latin typeface="Calibri" pitchFamily="34" charset="0"/>
              </a:rPr>
              <a:t>Nursing mothers</a:t>
            </a:r>
          </a:p>
          <a:p>
            <a:pPr marL="731520" lvl="1" indent="-274320">
              <a:spcBef>
                <a:spcPts val="1200"/>
              </a:spcBef>
              <a:buFont typeface="Calibri" pitchFamily="34" charset="0"/>
              <a:buChar char="—"/>
              <a:defRPr/>
            </a:pPr>
            <a:r>
              <a:rPr lang="en-US" sz="3680" b="1" dirty="0" smtClean="0">
                <a:solidFill>
                  <a:schemeClr val="bg1"/>
                </a:solidFill>
                <a:effectLst>
                  <a:outerShdw blurRad="50800" dist="50800" dir="2700000" algn="tl" rotWithShape="0">
                    <a:srgbClr val="000000"/>
                  </a:outerShdw>
                </a:effectLst>
                <a:latin typeface="Calibri" pitchFamily="34" charset="0"/>
              </a:rPr>
              <a:t>The sick and ill</a:t>
            </a:r>
          </a:p>
          <a:p>
            <a:pPr marL="731520" lvl="1" indent="-274320">
              <a:spcBef>
                <a:spcPts val="1200"/>
              </a:spcBef>
              <a:buFont typeface="Calibri" pitchFamily="34" charset="0"/>
              <a:buChar char="—"/>
              <a:defRPr/>
            </a:pPr>
            <a:r>
              <a:rPr lang="en-US" sz="3680" b="1" dirty="0" smtClean="0">
                <a:solidFill>
                  <a:schemeClr val="bg1"/>
                </a:solidFill>
                <a:effectLst>
                  <a:outerShdw blurRad="50800" dist="50800" dir="2700000" algn="tl" rotWithShape="0">
                    <a:srgbClr val="000000"/>
                  </a:outerShdw>
                </a:effectLst>
                <a:latin typeface="Calibri" pitchFamily="34" charset="0"/>
              </a:rPr>
              <a:t>Medical emergencies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943600" y="1371600"/>
            <a:ext cx="3048000"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68</a:t>
            </a:fld>
            <a:endParaRPr lang="en-US" dirty="0"/>
          </a:p>
        </p:txBody>
      </p:sp>
    </p:spTree>
    <p:extLst>
      <p:ext uri="{BB962C8B-B14F-4D97-AF65-F5344CB8AC3E}">
        <p14:creationId xmlns:p14="http://schemas.microsoft.com/office/powerpoint/2010/main" xmlns="" val="468282484"/>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Kit</a:t>
            </a: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Water Storage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8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Add 1-2 small drops of bleach per liter before storing</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000" b="1" dirty="0" smtClean="0">
                <a:solidFill>
                  <a:schemeClr val="bg1"/>
                </a:solidFill>
                <a:effectLst>
                  <a:outerShdw blurRad="50800" dist="50800" dir="2700000" algn="tl" rotWithShape="0">
                    <a:srgbClr val="000000"/>
                  </a:outerShdw>
                </a:effectLst>
                <a:latin typeface="Calibri" pitchFamily="34" charset="0"/>
              </a:rPr>
              <a:t>Containers</a:t>
            </a:r>
          </a:p>
          <a:p>
            <a:pPr marL="731520" lvl="1" indent="-274320">
              <a:spcBef>
                <a:spcPts val="600"/>
              </a:spcBef>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Use food-grade plastic</a:t>
            </a:r>
          </a:p>
          <a:p>
            <a:pPr marL="731520" lvl="1" indent="-274320">
              <a:spcBef>
                <a:spcPts val="600"/>
              </a:spcBef>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Do not use Juice/Milk containers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000" b="1" dirty="0" smtClean="0">
                <a:solidFill>
                  <a:schemeClr val="bg1"/>
                </a:solidFill>
                <a:effectLst>
                  <a:outerShdw blurRad="50800" dist="50800" dir="2700000" algn="tl" rotWithShape="0">
                    <a:srgbClr val="000000"/>
                  </a:outerShdw>
                </a:effectLst>
                <a:latin typeface="Calibri" pitchFamily="34" charset="0"/>
              </a:rPr>
              <a:t>Replace stored water containers every 6 months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8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Fill tubs/sinks/</a:t>
            </a:r>
            <a:r>
              <a:rPr kumimoji="0" lang="en-US" sz="8000" b="1" i="0" u="none" strike="noStrike" kern="1200" cap="none" spc="0" normalizeH="0" baseline="0" noProof="0" dirty="0" err="1" smtClean="0">
                <a:ln>
                  <a:noFill/>
                </a:ln>
                <a:solidFill>
                  <a:schemeClr val="bg1"/>
                </a:solidFill>
                <a:effectLst>
                  <a:outerShdw blurRad="50800" dist="50800" dir="2700000" algn="tl" rotWithShape="0">
                    <a:srgbClr val="000000"/>
                  </a:outerShdw>
                </a:effectLst>
                <a:uLnTx/>
                <a:uFillTx/>
                <a:latin typeface="Calibri" pitchFamily="34" charset="0"/>
              </a:rPr>
              <a:t>etc</a:t>
            </a:r>
            <a:r>
              <a:rPr kumimoji="0" lang="en-US" sz="80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before a disaster</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000" b="1" baseline="0" dirty="0" smtClean="0">
                <a:solidFill>
                  <a:schemeClr val="bg1"/>
                </a:solidFill>
                <a:effectLst>
                  <a:outerShdw blurRad="50800" dist="50800" dir="2700000" algn="tl" rotWithShape="0">
                    <a:srgbClr val="000000"/>
                  </a:outerShdw>
                </a:effectLst>
                <a:latin typeface="Calibri" pitchFamily="34" charset="0"/>
              </a:rPr>
              <a:t>Remember</a:t>
            </a:r>
            <a:r>
              <a:rPr lang="en-US" sz="8000" b="1" dirty="0" smtClean="0">
                <a:solidFill>
                  <a:schemeClr val="bg1"/>
                </a:solidFill>
                <a:effectLst>
                  <a:outerShdw blurRad="50800" dist="50800" dir="2700000" algn="tl" rotWithShape="0">
                    <a:srgbClr val="000000"/>
                  </a:outerShdw>
                </a:effectLst>
                <a:latin typeface="Calibri" pitchFamily="34" charset="0"/>
              </a:rPr>
              <a:t> alternate sources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8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Consider</a:t>
            </a:r>
            <a:r>
              <a:rPr kumimoji="0" lang="en-US" sz="80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a catchment system</a:t>
            </a:r>
            <a:endParaRPr kumimoji="0" lang="en-US" sz="80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69</a:t>
            </a:fld>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5272405" y="1371600"/>
            <a:ext cx="3261995"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7344267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4.bp.blogspot.com/-ffyezUVo8g0/TWHDJc7vqcI/AAAAAAAAAGU/JqxBGgLboHU/s1600/natural-disaster2.jpg"/>
          <p:cNvPicPr>
            <a:picLocks noChangeAspect="1" noChangeArrowheads="1"/>
          </p:cNvPicPr>
          <p:nvPr/>
        </p:nvPicPr>
        <p:blipFill>
          <a:blip r:embed="rId3" cstate="screen"/>
          <a:srcRect/>
          <a:stretch>
            <a:fillRect/>
          </a:stretch>
        </p:blipFill>
        <p:spPr bwMode="auto">
          <a:xfrm>
            <a:off x="2133600" y="1328083"/>
            <a:ext cx="4876800" cy="3282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914400"/>
          </a:xfrm>
        </p:spPr>
        <p:txBody>
          <a:bodyPr/>
          <a:lstStyle/>
          <a:p>
            <a:r>
              <a:rPr lang="en-US" dirty="0" smtClean="0"/>
              <a:t>The Last 10 Years</a:t>
            </a:r>
            <a:endParaRPr lang="en-US" dirty="0"/>
          </a:p>
        </p:txBody>
      </p:sp>
      <p:sp>
        <p:nvSpPr>
          <p:cNvPr id="3" name="Content Placeholder 2"/>
          <p:cNvSpPr>
            <a:spLocks noGrp="1"/>
          </p:cNvSpPr>
          <p:nvPr>
            <p:ph idx="1"/>
          </p:nvPr>
        </p:nvSpPr>
        <p:spPr>
          <a:xfrm>
            <a:off x="304800" y="4800600"/>
            <a:ext cx="8458200" cy="1905000"/>
          </a:xfrm>
        </p:spPr>
        <p:txBody>
          <a:bodyPr>
            <a:normAutofit fontScale="70000" lnSpcReduction="20000"/>
          </a:bodyPr>
          <a:lstStyle/>
          <a:p>
            <a:pPr marL="274320">
              <a:spcBef>
                <a:spcPts val="1200"/>
              </a:spcBef>
              <a:spcAft>
                <a:spcPts val="1200"/>
              </a:spcAft>
              <a:buNone/>
            </a:pPr>
            <a:r>
              <a:rPr lang="en-US" dirty="0" smtClean="0"/>
              <a:t>“According to the figures released by the Center for Research on Epidemiology of Disasters in Geneva, 3,852 disasters killed more than 780,000 people over the past 10 years, affected more than 2 billion others and cost a minimum of </a:t>
            </a:r>
            <a:r>
              <a:rPr lang="en-US" cap="small" dirty="0" smtClean="0"/>
              <a:t>us</a:t>
            </a:r>
            <a:r>
              <a:rPr lang="en-US" dirty="0" smtClean="0"/>
              <a:t>$960 billion”</a:t>
            </a:r>
            <a:endParaRPr lang="en-US" b="1" dirty="0" smtClean="0">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7</a:t>
            </a:fld>
            <a:endParaRPr lang="en-US" dirty="0"/>
          </a:p>
        </p:txBody>
      </p:sp>
    </p:spTree>
    <p:extLst>
      <p:ext uri="{BB962C8B-B14F-4D97-AF65-F5344CB8AC3E}">
        <p14:creationId xmlns:p14="http://schemas.microsoft.com/office/powerpoint/2010/main" xmlns="" val="3912445863"/>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SIP Kit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noProof="0" dirty="0" smtClean="0">
                <a:solidFill>
                  <a:prstClr val="white"/>
                </a:solidFill>
                <a:effectLst>
                  <a:outerShdw blurRad="50800" dist="50800" dir="2700000" algn="tl" rotWithShape="0">
                    <a:srgbClr val="000000"/>
                  </a:outerShdw>
                </a:effectLst>
              </a:rPr>
              <a:t>Food Supplies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9906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70000" lnSpcReduction="20000"/>
          </a:bodyPr>
          <a:lstStyle/>
          <a:p>
            <a:pPr marL="274320" indent="-342900">
              <a:spcBef>
                <a:spcPts val="1200"/>
              </a:spcBef>
              <a:spcAft>
                <a:spcPts val="1200"/>
              </a:spcAft>
              <a:buFont typeface="Arial" pitchFamily="34" charset="0"/>
              <a:buChar char="•"/>
              <a:defRPr/>
            </a:pPr>
            <a:r>
              <a:rPr lang="en-US" sz="4600" b="1" dirty="0" smtClean="0">
                <a:solidFill>
                  <a:schemeClr val="bg1"/>
                </a:solidFill>
                <a:effectLst>
                  <a:outerShdw blurRad="50800" dist="50800" dir="2700000" algn="tl" rotWithShape="0">
                    <a:srgbClr val="000000"/>
                  </a:outerShdw>
                </a:effectLst>
                <a:latin typeface="Calibri" pitchFamily="34" charset="0"/>
              </a:rPr>
              <a:t>Non-perishable</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4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Proteins &amp; Starches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4600" b="1" dirty="0" smtClean="0">
                <a:solidFill>
                  <a:schemeClr val="bg1"/>
                </a:solidFill>
                <a:effectLst>
                  <a:outerShdw blurRad="50800" dist="50800" dir="2700000" algn="tl" rotWithShape="0">
                    <a:srgbClr val="000000"/>
                  </a:outerShdw>
                </a:effectLst>
                <a:latin typeface="Calibri" pitchFamily="34" charset="0"/>
              </a:rPr>
              <a:t>Avoid High Salts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4600" b="1" dirty="0" smtClean="0">
                <a:solidFill>
                  <a:schemeClr val="bg1"/>
                </a:solidFill>
                <a:effectLst>
                  <a:outerShdw blurRad="50800" dist="50800" dir="2700000" algn="tl" rotWithShape="0">
                    <a:srgbClr val="000000"/>
                  </a:outerShdw>
                </a:effectLst>
                <a:latin typeface="Calibri" pitchFamily="34" charset="0"/>
              </a:rPr>
              <a:t>Vitamins/minerals</a:t>
            </a:r>
          </a:p>
          <a:p>
            <a:pPr marL="274320" lvl="0" indent="-342900">
              <a:spcBef>
                <a:spcPts val="1200"/>
              </a:spcBef>
              <a:spcAft>
                <a:spcPts val="1200"/>
              </a:spcAft>
              <a:buFont typeface="Arial" pitchFamily="34" charset="0"/>
              <a:buChar char="•"/>
              <a:defRPr/>
            </a:pPr>
            <a:r>
              <a:rPr kumimoji="0" lang="en-US" sz="4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Requirements for preparation</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6007100" y="1371600"/>
            <a:ext cx="29464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70</a:t>
            </a:fld>
            <a:endParaRPr lang="en-US" dirty="0"/>
          </a:p>
        </p:txBody>
      </p:sp>
    </p:spTree>
    <p:extLst>
      <p:ext uri="{BB962C8B-B14F-4D97-AF65-F5344CB8AC3E}">
        <p14:creationId xmlns:p14="http://schemas.microsoft.com/office/powerpoint/2010/main" xmlns="" val="307981507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a:xfrm>
            <a:off x="3733800" y="1600200"/>
            <a:ext cx="5105400" cy="4953000"/>
          </a:xfrm>
        </p:spPr>
        <p:txBody>
          <a:bodyPr>
            <a:normAutofit/>
          </a:bodyPr>
          <a:lstStyle/>
          <a:p>
            <a:r>
              <a:rPr lang="en-US" b="1" dirty="0" smtClean="0"/>
              <a:t>You have decided to store 3 weeks of food in your basement at your home. What types of food items will you purchase and store?</a:t>
            </a:r>
            <a:endParaRPr lang="en-US" sz="36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71</a:t>
            </a:fld>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554720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SIP Kit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Food Supplies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Content Placeholder 2"/>
          <p:cNvSpPr>
            <a:spLocks noGrp="1"/>
          </p:cNvSpPr>
          <p:nvPr>
            <p:ph sz="half" idx="2"/>
          </p:nvPr>
        </p:nvSpPr>
        <p:spPr>
          <a:xfrm>
            <a:off x="304800" y="2286000"/>
            <a:ext cx="5943600" cy="4419600"/>
          </a:xfrm>
          <a:solidFill>
            <a:schemeClr val="tx2">
              <a:lumMod val="20000"/>
              <a:lumOff val="80000"/>
              <a:alpha val="12000"/>
            </a:schemeClr>
          </a:solidFill>
          <a:ln>
            <a:solidFill>
              <a:schemeClr val="tx1"/>
            </a:solidFill>
          </a:ln>
        </p:spPr>
        <p:txBody>
          <a:bodyPr numCol="2">
            <a:normAutofit fontScale="92500" lnSpcReduction="20000"/>
          </a:bodyPr>
          <a:lstStyle/>
          <a:p>
            <a:pPr>
              <a:lnSpc>
                <a:spcPct val="90000"/>
              </a:lnSpc>
              <a:spcAft>
                <a:spcPts val="1200"/>
              </a:spcAft>
            </a:pPr>
            <a:r>
              <a:rPr lang="en-US" sz="1800" dirty="0" smtClean="0">
                <a:effectLst/>
              </a:rPr>
              <a:t>Tuna</a:t>
            </a:r>
          </a:p>
          <a:p>
            <a:pPr>
              <a:lnSpc>
                <a:spcPct val="90000"/>
              </a:lnSpc>
              <a:spcAft>
                <a:spcPts val="1200"/>
              </a:spcAft>
            </a:pPr>
            <a:r>
              <a:rPr lang="en-US" sz="1800" dirty="0" smtClean="0">
                <a:effectLst/>
              </a:rPr>
              <a:t>Instant Soup</a:t>
            </a:r>
          </a:p>
          <a:p>
            <a:pPr>
              <a:lnSpc>
                <a:spcPct val="90000"/>
              </a:lnSpc>
              <a:spcAft>
                <a:spcPts val="1200"/>
              </a:spcAft>
            </a:pPr>
            <a:r>
              <a:rPr lang="en-US" sz="1800" dirty="0" smtClean="0">
                <a:effectLst/>
              </a:rPr>
              <a:t>Beans</a:t>
            </a:r>
          </a:p>
          <a:p>
            <a:pPr>
              <a:lnSpc>
                <a:spcPct val="90000"/>
              </a:lnSpc>
              <a:spcAft>
                <a:spcPts val="1200"/>
              </a:spcAft>
            </a:pPr>
            <a:r>
              <a:rPr lang="en-US" sz="1800" dirty="0" smtClean="0">
                <a:effectLst/>
              </a:rPr>
              <a:t>Canned Vegetables</a:t>
            </a:r>
          </a:p>
          <a:p>
            <a:pPr>
              <a:lnSpc>
                <a:spcPct val="90000"/>
              </a:lnSpc>
              <a:spcAft>
                <a:spcPts val="1200"/>
              </a:spcAft>
            </a:pPr>
            <a:r>
              <a:rPr lang="en-US" sz="1800" dirty="0" smtClean="0">
                <a:effectLst/>
              </a:rPr>
              <a:t>Canned Fruits</a:t>
            </a:r>
          </a:p>
          <a:p>
            <a:pPr>
              <a:lnSpc>
                <a:spcPct val="90000"/>
              </a:lnSpc>
              <a:spcAft>
                <a:spcPts val="1200"/>
              </a:spcAft>
            </a:pPr>
            <a:r>
              <a:rPr lang="en-US" sz="1800" dirty="0" smtClean="0">
                <a:effectLst/>
              </a:rPr>
              <a:t>Nuts</a:t>
            </a:r>
          </a:p>
          <a:p>
            <a:pPr>
              <a:lnSpc>
                <a:spcPct val="90000"/>
              </a:lnSpc>
              <a:spcAft>
                <a:spcPts val="1200"/>
              </a:spcAft>
            </a:pPr>
            <a:r>
              <a:rPr lang="en-US" sz="1800" dirty="0" smtClean="0">
                <a:effectLst/>
              </a:rPr>
              <a:t>Crackers</a:t>
            </a:r>
          </a:p>
          <a:p>
            <a:pPr>
              <a:lnSpc>
                <a:spcPct val="90000"/>
              </a:lnSpc>
              <a:spcAft>
                <a:spcPts val="1200"/>
              </a:spcAft>
            </a:pPr>
            <a:r>
              <a:rPr lang="en-US" sz="1800" dirty="0" smtClean="0">
                <a:effectLst/>
              </a:rPr>
              <a:t>Peanut Butter</a:t>
            </a:r>
          </a:p>
          <a:p>
            <a:pPr>
              <a:lnSpc>
                <a:spcPct val="90000"/>
              </a:lnSpc>
              <a:spcAft>
                <a:spcPts val="1200"/>
              </a:spcAft>
            </a:pPr>
            <a:r>
              <a:rPr lang="en-US" sz="1800" dirty="0" smtClean="0">
                <a:effectLst/>
              </a:rPr>
              <a:t>Granola Bars</a:t>
            </a:r>
          </a:p>
          <a:p>
            <a:pPr>
              <a:lnSpc>
                <a:spcPct val="90000"/>
              </a:lnSpc>
              <a:spcAft>
                <a:spcPts val="1200"/>
              </a:spcAft>
            </a:pPr>
            <a:r>
              <a:rPr lang="en-US" sz="1800" dirty="0" smtClean="0">
                <a:effectLst/>
              </a:rPr>
              <a:t>Honey</a:t>
            </a:r>
          </a:p>
          <a:p>
            <a:pPr>
              <a:lnSpc>
                <a:spcPct val="90000"/>
              </a:lnSpc>
              <a:spcAft>
                <a:spcPts val="1200"/>
              </a:spcAft>
            </a:pPr>
            <a:r>
              <a:rPr lang="en-US" sz="1800" dirty="0" smtClean="0">
                <a:effectLst/>
              </a:rPr>
              <a:t>Cereal</a:t>
            </a:r>
          </a:p>
          <a:p>
            <a:pPr>
              <a:lnSpc>
                <a:spcPct val="90000"/>
              </a:lnSpc>
              <a:spcAft>
                <a:spcPts val="1200"/>
              </a:spcAft>
            </a:pPr>
            <a:r>
              <a:rPr lang="en-US" sz="1800" dirty="0" smtClean="0">
                <a:effectLst/>
              </a:rPr>
              <a:t>Baby Formula/Food</a:t>
            </a:r>
          </a:p>
          <a:p>
            <a:pPr>
              <a:lnSpc>
                <a:spcPct val="90000"/>
              </a:lnSpc>
              <a:spcAft>
                <a:spcPts val="1200"/>
              </a:spcAft>
            </a:pPr>
            <a:r>
              <a:rPr lang="en-US" sz="1800" dirty="0" smtClean="0">
                <a:effectLst/>
              </a:rPr>
              <a:t>Energy Bars</a:t>
            </a:r>
          </a:p>
          <a:p>
            <a:pPr>
              <a:lnSpc>
                <a:spcPct val="90000"/>
              </a:lnSpc>
              <a:spcAft>
                <a:spcPts val="1200"/>
              </a:spcAft>
            </a:pPr>
            <a:r>
              <a:rPr lang="en-US" sz="1800" dirty="0" smtClean="0">
                <a:effectLst/>
              </a:rPr>
              <a:t>Canned Chicken</a:t>
            </a:r>
          </a:p>
          <a:p>
            <a:pPr>
              <a:lnSpc>
                <a:spcPct val="90000"/>
              </a:lnSpc>
              <a:spcAft>
                <a:spcPts val="1200"/>
              </a:spcAft>
            </a:pPr>
            <a:r>
              <a:rPr lang="en-US" sz="1800" dirty="0" smtClean="0">
                <a:effectLst/>
              </a:rPr>
              <a:t>Jelly</a:t>
            </a:r>
          </a:p>
          <a:p>
            <a:pPr>
              <a:lnSpc>
                <a:spcPct val="90000"/>
              </a:lnSpc>
              <a:spcAft>
                <a:spcPts val="1200"/>
              </a:spcAft>
            </a:pPr>
            <a:r>
              <a:rPr lang="en-US" sz="1800" dirty="0" smtClean="0">
                <a:effectLst/>
              </a:rPr>
              <a:t>Canned Juice</a:t>
            </a:r>
          </a:p>
          <a:p>
            <a:pPr>
              <a:lnSpc>
                <a:spcPct val="90000"/>
              </a:lnSpc>
              <a:spcAft>
                <a:spcPts val="1200"/>
              </a:spcAft>
            </a:pPr>
            <a:r>
              <a:rPr lang="en-US" sz="1800" dirty="0" smtClean="0">
                <a:effectLst/>
              </a:rPr>
              <a:t>Powdered Milk</a:t>
            </a:r>
          </a:p>
          <a:p>
            <a:pPr>
              <a:lnSpc>
                <a:spcPct val="90000"/>
              </a:lnSpc>
              <a:spcAft>
                <a:spcPts val="1200"/>
              </a:spcAft>
            </a:pPr>
            <a:r>
              <a:rPr lang="en-US" sz="1800" dirty="0" smtClean="0">
                <a:effectLst/>
              </a:rPr>
              <a:t>Instant Coffee</a:t>
            </a:r>
          </a:p>
          <a:p>
            <a:pPr>
              <a:lnSpc>
                <a:spcPct val="90000"/>
              </a:lnSpc>
              <a:spcAft>
                <a:spcPts val="1200"/>
              </a:spcAft>
            </a:pPr>
            <a:r>
              <a:rPr lang="en-US" sz="1800" dirty="0" smtClean="0">
                <a:effectLst/>
              </a:rPr>
              <a:t>Camping Meals</a:t>
            </a:r>
          </a:p>
          <a:p>
            <a:pPr>
              <a:lnSpc>
                <a:spcPct val="90000"/>
              </a:lnSpc>
              <a:spcAft>
                <a:spcPts val="1200"/>
              </a:spcAft>
            </a:pPr>
            <a:r>
              <a:rPr lang="en-US" sz="1800" dirty="0" smtClean="0">
                <a:effectLst/>
              </a:rPr>
              <a:t>Salt</a:t>
            </a:r>
            <a:endParaRPr lang="en-US" sz="1800" dirty="0">
              <a:effectLst/>
            </a:endParaRPr>
          </a:p>
          <a:p>
            <a:pPr marL="457200" lvl="1" indent="0">
              <a:buNone/>
            </a:pPr>
            <a:endParaRPr lang="en-US" dirty="0" smtClean="0"/>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6553200" y="1371600"/>
            <a:ext cx="2352675" cy="35467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pPr/>
              <a:t>72</a:t>
            </a:fld>
            <a:endParaRPr lang="en-US" dirty="0"/>
          </a:p>
        </p:txBody>
      </p:sp>
    </p:spTree>
    <p:extLst>
      <p:ext uri="{BB962C8B-B14F-4D97-AF65-F5344CB8AC3E}">
        <p14:creationId xmlns:p14="http://schemas.microsoft.com/office/powerpoint/2010/main" xmlns="" val="3115432919"/>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Kit</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Food Preparation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6400" b="1" dirty="0" smtClean="0">
                <a:solidFill>
                  <a:schemeClr val="bg1"/>
                </a:solidFill>
                <a:effectLst>
                  <a:outerShdw blurRad="50800" dist="50800" dir="2700000" algn="tl" rotWithShape="0">
                    <a:srgbClr val="000000"/>
                  </a:outerShdw>
                </a:effectLst>
                <a:latin typeface="Calibri" pitchFamily="34" charset="0"/>
              </a:rPr>
              <a:t>Cooking:</a:t>
            </a:r>
          </a:p>
          <a:p>
            <a:pPr marL="731520" lvl="1" indent="-342900">
              <a:spcBef>
                <a:spcPts val="600"/>
              </a:spcBef>
              <a:spcAft>
                <a:spcPts val="600"/>
              </a:spcAft>
              <a:buFont typeface="Arial" pitchFamily="34" charset="0"/>
              <a:buChar char="•"/>
              <a:defRPr/>
            </a:pPr>
            <a:r>
              <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Charcoal</a:t>
            </a:r>
            <a:r>
              <a:rPr kumimoji="0" lang="en-US" sz="64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Grills</a:t>
            </a:r>
          </a:p>
          <a:p>
            <a:pPr marL="731520" lvl="1" indent="-342900">
              <a:spcBef>
                <a:spcPts val="600"/>
              </a:spcBef>
              <a:spcAft>
                <a:spcPts val="600"/>
              </a:spcAft>
              <a:buFont typeface="Arial" pitchFamily="34" charset="0"/>
              <a:buChar char="•"/>
              <a:defRPr/>
            </a:pPr>
            <a:r>
              <a:rPr lang="en-US" sz="6400" b="1" baseline="0" dirty="0" smtClean="0">
                <a:solidFill>
                  <a:schemeClr val="bg1"/>
                </a:solidFill>
                <a:effectLst>
                  <a:outerShdw blurRad="50800" dist="50800" dir="2700000" algn="tl" rotWithShape="0">
                    <a:srgbClr val="000000"/>
                  </a:outerShdw>
                </a:effectLst>
                <a:latin typeface="Calibri" pitchFamily="34" charset="0"/>
              </a:rPr>
              <a:t>Camp</a:t>
            </a:r>
            <a:r>
              <a:rPr lang="en-US" sz="6400" b="1" dirty="0" smtClean="0">
                <a:solidFill>
                  <a:schemeClr val="bg1"/>
                </a:solidFill>
                <a:effectLst>
                  <a:outerShdw blurRad="50800" dist="50800" dir="2700000" algn="tl" rotWithShape="0">
                    <a:srgbClr val="000000"/>
                  </a:outerShdw>
                </a:effectLst>
                <a:latin typeface="Calibri" pitchFamily="34" charset="0"/>
              </a:rPr>
              <a:t> Stoves</a:t>
            </a:r>
          </a:p>
          <a:p>
            <a:pPr marL="731520" lvl="1" indent="-342900">
              <a:spcBef>
                <a:spcPts val="600"/>
              </a:spcBef>
              <a:spcAft>
                <a:spcPts val="600"/>
              </a:spcAft>
              <a:buFont typeface="Arial" pitchFamily="34" charset="0"/>
              <a:buChar char="•"/>
              <a:defRPr/>
            </a:pPr>
            <a:r>
              <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Fireplace</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Candle Warmers</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Home-made stove</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Solar Oven</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Fondue Set (alcohol burning)</a:t>
            </a:r>
          </a:p>
          <a:p>
            <a:pPr marL="274320"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Eating</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CAN OPENER</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“Canteen cup”</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Camp cookware</a:t>
            </a:r>
          </a:p>
          <a:p>
            <a:pPr marL="388620" lvl="1">
              <a:spcBef>
                <a:spcPts val="600"/>
              </a:spcBef>
              <a:spcAft>
                <a:spcPts val="600"/>
              </a:spcAft>
              <a:defRPr/>
            </a:pPr>
            <a:endParaRPr lang="en-US" sz="5500" b="1" dirty="0" smtClean="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kumimoji="0" lang="en-US" sz="5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pic>
        <p:nvPicPr>
          <p:cNvPr id="5122"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122948" y="1346199"/>
            <a:ext cx="3487652" cy="2997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fld id="{09F307A9-962B-D343-AB25-FB6922D86A32}" type="slidenum">
              <a:rPr lang="en-US" smtClean="0"/>
              <a:pPr/>
              <a:t>73</a:t>
            </a:fld>
            <a:endParaRPr lang="en-US" dirty="0"/>
          </a:p>
        </p:txBody>
      </p:sp>
    </p:spTree>
    <p:extLst>
      <p:ext uri="{BB962C8B-B14F-4D97-AF65-F5344CB8AC3E}">
        <p14:creationId xmlns:p14="http://schemas.microsoft.com/office/powerpoint/2010/main" xmlns="" val="2449911850"/>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Kit</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noProof="0" dirty="0" smtClean="0">
                <a:solidFill>
                  <a:prstClr val="white"/>
                </a:solidFill>
                <a:effectLst>
                  <a:outerShdw blurRad="50800" dist="50800" dir="2700000" algn="tl" rotWithShape="0">
                    <a:srgbClr val="000000"/>
                  </a:outerShdw>
                </a:effectLst>
              </a:rPr>
              <a:t>Hygiene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6400" b="1" dirty="0" smtClean="0">
                <a:solidFill>
                  <a:schemeClr val="bg1"/>
                </a:solidFill>
                <a:effectLst>
                  <a:outerShdw blurRad="50800" dist="50800" dir="2700000" algn="tl" rotWithShape="0">
                    <a:srgbClr val="000000"/>
                  </a:outerShdw>
                </a:effectLst>
                <a:latin typeface="Calibri" pitchFamily="34" charset="0"/>
              </a:rPr>
              <a:t>Toilet (separate solid/liquid):</a:t>
            </a:r>
          </a:p>
          <a:p>
            <a:pPr marL="731520" lvl="1" indent="-342900">
              <a:spcBef>
                <a:spcPts val="600"/>
              </a:spcBef>
              <a:spcAft>
                <a:spcPts val="600"/>
              </a:spcAft>
              <a:buFont typeface="Arial" pitchFamily="34" charset="0"/>
              <a:buChar char="•"/>
              <a:defRPr/>
            </a:pPr>
            <a:r>
              <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5 Gallon Bucket</a:t>
            </a:r>
            <a:r>
              <a:rPr kumimoji="0" lang="en-US" sz="64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with Lid</a:t>
            </a:r>
          </a:p>
          <a:p>
            <a:pPr marL="731520" lvl="1" indent="-342900">
              <a:spcBef>
                <a:spcPts val="600"/>
              </a:spcBef>
              <a:spcAft>
                <a:spcPts val="600"/>
              </a:spcAft>
              <a:buFont typeface="Arial" pitchFamily="34" charset="0"/>
              <a:buChar char="•"/>
              <a:defRPr/>
            </a:pPr>
            <a:r>
              <a:rPr lang="en-US" sz="6400" b="1" baseline="0" dirty="0" smtClean="0">
                <a:solidFill>
                  <a:schemeClr val="bg1"/>
                </a:solidFill>
                <a:effectLst>
                  <a:outerShdw blurRad="50800" dist="50800" dir="2700000" algn="tl" rotWithShape="0">
                    <a:srgbClr val="000000"/>
                  </a:outerShdw>
                </a:effectLst>
                <a:latin typeface="Calibri" pitchFamily="34" charset="0"/>
              </a:rPr>
              <a:t>Trash bags</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Place</a:t>
            </a:r>
            <a:r>
              <a:rPr kumimoji="0" lang="en-US" sz="64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to burn or bury waste</a:t>
            </a:r>
          </a:p>
          <a:p>
            <a:pPr marL="731520" lvl="1" indent="-342900">
              <a:spcBef>
                <a:spcPts val="600"/>
              </a:spcBef>
              <a:spcAft>
                <a:spcPts val="600"/>
              </a:spcAft>
              <a:buFont typeface="Arial" pitchFamily="34" charset="0"/>
              <a:buChar char="•"/>
              <a:defRPr/>
            </a:pPr>
            <a:r>
              <a:rPr lang="en-US" sz="6400" b="1" baseline="0" dirty="0" smtClean="0">
                <a:solidFill>
                  <a:schemeClr val="bg1"/>
                </a:solidFill>
                <a:effectLst>
                  <a:outerShdw blurRad="50800" dist="50800" dir="2700000" algn="tl" rotWithShape="0">
                    <a:srgbClr val="000000"/>
                  </a:outerShdw>
                </a:effectLst>
                <a:latin typeface="Calibri" pitchFamily="34" charset="0"/>
              </a:rPr>
              <a:t>1lb Chlorinated</a:t>
            </a:r>
            <a:r>
              <a:rPr lang="en-US" sz="6400" b="1" dirty="0" smtClean="0">
                <a:solidFill>
                  <a:schemeClr val="bg1"/>
                </a:solidFill>
                <a:effectLst>
                  <a:outerShdw blurRad="50800" dist="50800" dir="2700000" algn="tl" rotWithShape="0">
                    <a:srgbClr val="000000"/>
                  </a:outerShdw>
                </a:effectLst>
                <a:latin typeface="Calibri" pitchFamily="34" charset="0"/>
              </a:rPr>
              <a:t> Lime per person/week</a:t>
            </a:r>
            <a:endPar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274320"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Shower</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Camp Shower</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Wet wipes/ Waterless shampoo</a:t>
            </a:r>
          </a:p>
          <a:p>
            <a:pPr marL="274320"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Hygiene</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Hand Sanitizer</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Body powder</a:t>
            </a:r>
          </a:p>
          <a:p>
            <a:pPr marL="731520" lvl="1" indent="-342900">
              <a:spcBef>
                <a:spcPts val="600"/>
              </a:spcBef>
              <a:spcAft>
                <a:spcPts val="600"/>
              </a:spcAft>
              <a:buFont typeface="Arial" pitchFamily="34" charset="0"/>
              <a:buChar char="•"/>
              <a:defRPr/>
            </a:pPr>
            <a:r>
              <a:rPr lang="en-US" sz="6400" b="1" dirty="0" smtClean="0">
                <a:solidFill>
                  <a:schemeClr val="bg1"/>
                </a:solidFill>
                <a:effectLst>
                  <a:outerShdw blurRad="50800" dist="50800" dir="2700000" algn="tl" rotWithShape="0">
                    <a:srgbClr val="000000"/>
                  </a:outerShdw>
                </a:effectLst>
                <a:latin typeface="Calibri" pitchFamily="34" charset="0"/>
              </a:rPr>
              <a:t>Plenty of bleach</a:t>
            </a:r>
          </a:p>
          <a:p>
            <a:pPr marL="388620" lvl="1">
              <a:spcBef>
                <a:spcPts val="600"/>
              </a:spcBef>
              <a:spcAft>
                <a:spcPts val="600"/>
              </a:spcAft>
              <a:defRPr/>
            </a:pPr>
            <a:endParaRPr lang="en-US" sz="5500" b="1" dirty="0" smtClean="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kumimoji="0" lang="en-US" sz="5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74</a:t>
            </a:fld>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5188857" y="1393370"/>
            <a:ext cx="3543300" cy="3102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99947087"/>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Kit</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noProof="0" dirty="0" smtClean="0">
                <a:solidFill>
                  <a:prstClr val="white"/>
                </a:solidFill>
                <a:effectLst>
                  <a:outerShdw blurRad="50800" dist="50800" dir="2700000" algn="tl" rotWithShape="0">
                    <a:srgbClr val="000000"/>
                  </a:outerShdw>
                </a:effectLst>
              </a:rPr>
              <a:t>Power/Light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32500" lnSpcReduction="20000"/>
          </a:bodyPr>
          <a:lstStyle/>
          <a:p>
            <a:pPr marL="274320" marR="0" lvl="0" indent="-342900" algn="l" defTabSz="457200" rtl="0" eaLnBrk="1" fontAlgn="auto" latinLnBrk="0" hangingPunct="1">
              <a:lnSpc>
                <a:spcPct val="100000"/>
              </a:lnSpc>
              <a:spcBef>
                <a:spcPts val="600"/>
              </a:spcBef>
              <a:buClrTx/>
              <a:buSzTx/>
              <a:buFont typeface="Arial" pitchFamily="34" charset="0"/>
              <a:buChar char="•"/>
              <a:tabLst/>
              <a:defRPr/>
            </a:pPr>
            <a:r>
              <a:rPr lang="en-US" sz="5600" b="1" dirty="0" smtClean="0">
                <a:solidFill>
                  <a:schemeClr val="bg1"/>
                </a:solidFill>
                <a:effectLst>
                  <a:outerShdw blurRad="50800" dist="50800" dir="2700000" algn="tl" rotWithShape="0">
                    <a:srgbClr val="000000"/>
                  </a:outerShdw>
                </a:effectLst>
                <a:latin typeface="Calibri" pitchFamily="34" charset="0"/>
              </a:rPr>
              <a:t>Power</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Generator</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Solar Panels</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Crank Devices</a:t>
            </a:r>
          </a:p>
          <a:p>
            <a:pPr marL="1645920" lvl="3"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Radios</a:t>
            </a:r>
          </a:p>
          <a:p>
            <a:pPr marL="1645920" lvl="3"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Flashlights</a:t>
            </a:r>
          </a:p>
          <a:p>
            <a:pPr marL="1645920" lvl="3"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Cell Phone Chargers</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Wind Energy</a:t>
            </a:r>
          </a:p>
          <a:p>
            <a:pPr marL="274320"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Light</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Candles</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Glow sticks</a:t>
            </a:r>
          </a:p>
          <a:p>
            <a:pPr marL="731520" lvl="1" indent="-342900">
              <a:spcBef>
                <a:spcPts val="600"/>
              </a:spcBef>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Kerosene Lamps</a:t>
            </a:r>
          </a:p>
          <a:p>
            <a:pPr marL="731520" lvl="1" indent="-342900">
              <a:spcBef>
                <a:spcPts val="600"/>
              </a:spcBef>
              <a:spcAft>
                <a:spcPts val="600"/>
              </a:spcAft>
              <a:buFont typeface="Arial" pitchFamily="34" charset="0"/>
              <a:buChar char="•"/>
              <a:defRPr/>
            </a:pP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388620" lvl="1">
              <a:spcBef>
                <a:spcPts val="600"/>
              </a:spcBef>
              <a:spcAft>
                <a:spcPts val="600"/>
              </a:spcAft>
              <a:defRPr/>
            </a:pPr>
            <a:endParaRPr lang="en-US" sz="5500" b="1" dirty="0" smtClean="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kumimoji="0" lang="en-US" sz="5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75</a:t>
            </a:fld>
            <a:endParaRPr lang="en-US" dirty="0"/>
          </a:p>
        </p:txBody>
      </p:sp>
      <p:pic>
        <p:nvPicPr>
          <p:cNvPr id="2" name="Picture 1"/>
          <p:cNvPicPr>
            <a:picLocks noChangeAspect="1"/>
          </p:cNvPicPr>
          <p:nvPr/>
        </p:nvPicPr>
        <p:blipFill>
          <a:blip r:embed="rId3"/>
          <a:stretch>
            <a:fillRect/>
          </a:stretch>
        </p:blipFill>
        <p:spPr>
          <a:xfrm>
            <a:off x="5334000" y="1371600"/>
            <a:ext cx="3124200" cy="34247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798342884"/>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Survival</a:t>
            </a:r>
          </a:p>
        </p:txBody>
      </p:sp>
      <p:sp>
        <p:nvSpPr>
          <p:cNvPr id="6" name="Slide Number Placeholder 5"/>
          <p:cNvSpPr>
            <a:spLocks noGrp="1"/>
          </p:cNvSpPr>
          <p:nvPr>
            <p:ph type="sldNum" sz="quarter" idx="12"/>
          </p:nvPr>
        </p:nvSpPr>
        <p:spPr/>
        <p:txBody>
          <a:bodyPr/>
          <a:lstStyle/>
          <a:p>
            <a:fld id="{09F307A9-962B-D343-AB25-FB6922D86A32}" type="slidenum">
              <a:rPr lang="en-US" smtClean="0"/>
              <a:pPr/>
              <a:t>76</a:t>
            </a:fld>
            <a:endParaRPr lang="en-US" dirty="0"/>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925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Traits of a Survivor</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775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3600" b="1" i="0" u="none" strike="noStrike" kern="1200" cap="none" spc="0" normalizeH="0" baseline="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Don’t Overreact – Maintain Control</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3600" b="1" dirty="0" smtClean="0">
                <a:solidFill>
                  <a:schemeClr val="bg1"/>
                </a:solidFill>
                <a:effectLst>
                  <a:outerShdw blurRad="50800" dist="50800" dir="2700000" algn="tl" rotWithShape="0">
                    <a:srgbClr val="000000"/>
                  </a:outerShdw>
                </a:effectLst>
                <a:latin typeface="Calibri" pitchFamily="34" charset="0"/>
              </a:rPr>
              <a:t>Get in Shape – You’ll go further, faster, longer.</a:t>
            </a:r>
            <a:endParaRPr lang="en-US" sz="3600" b="1" noProof="0" dirty="0" smtClean="0">
              <a:solidFill>
                <a:schemeClr val="bg1"/>
              </a:solidFill>
              <a:effectLst>
                <a:outerShdw blurRad="50800" dist="50800" dir="2700000" algn="tl" rotWithShape="0">
                  <a:srgbClr val="000000"/>
                </a:outerShdw>
              </a:effectLst>
              <a:latin typeface="Calibri" pitchFamily="34" charset="0"/>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3600" b="1" i="0" u="none" strike="noStrike" kern="1200" cap="none" spc="0" normalizeH="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Rely on good data - not emotion</a:t>
            </a:r>
          </a:p>
          <a:p>
            <a:pPr marL="274320" indent="-342900">
              <a:spcBef>
                <a:spcPts val="1200"/>
              </a:spcBef>
              <a:spcAft>
                <a:spcPts val="1200"/>
              </a:spcAft>
              <a:buFont typeface="Arial" pitchFamily="34" charset="0"/>
              <a:buChar char="•"/>
              <a:defRPr/>
            </a:pPr>
            <a:r>
              <a:rPr lang="en-US" sz="3600" b="1" dirty="0" smtClean="0">
                <a:solidFill>
                  <a:schemeClr val="bg1"/>
                </a:solidFill>
                <a:effectLst>
                  <a:outerShdw blurRad="50800" dist="50800" dir="2700000" algn="tl" rotWithShape="0">
                    <a:srgbClr val="000000"/>
                  </a:outerShdw>
                </a:effectLst>
                <a:latin typeface="Calibri" pitchFamily="34" charset="0"/>
              </a:rPr>
              <a:t>Positive Outlook</a:t>
            </a:r>
          </a:p>
          <a:p>
            <a:pPr marL="274320" marR="0" lvl="0" indent="-342900" algn="l" defTabSz="457200" rtl="0" eaLnBrk="1" fontAlgn="auto" latinLnBrk="0" hangingPunct="1">
              <a:lnSpc>
                <a:spcPct val="100000"/>
              </a:lnSpc>
              <a:spcBef>
                <a:spcPts val="1200"/>
              </a:spcBef>
              <a:spcAft>
                <a:spcPts val="1200"/>
              </a:spcAft>
              <a:buClrTx/>
              <a:buSzTx/>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217090" name="Picture 2" descr="http://www.gamecollision.com/files/images/i-am-alive-e3-gal-431.jpg"/>
          <p:cNvPicPr>
            <a:picLocks noChangeAspect="1" noChangeArrowheads="1"/>
          </p:cNvPicPr>
          <p:nvPr/>
        </p:nvPicPr>
        <p:blipFill>
          <a:blip r:embed="rId3" cstate="screen">
            <a:extLst>
              <a:ext uri="{28A0092B-C50C-407E-A947-70E740481C1C}">
                <a14:useLocalDpi xmlns:a14="http://schemas.microsoft.com/office/drawing/2010/main" xmlns=""/>
              </a:ext>
            </a:extLst>
          </a:blip>
          <a:srcRect r="-4956"/>
          <a:stretch>
            <a:fillRect/>
          </a:stretch>
        </p:blipFill>
        <p:spPr bwMode="auto">
          <a:xfrm>
            <a:off x="5486400" y="1371600"/>
            <a:ext cx="3429000" cy="3962400"/>
          </a:xfrm>
          <a:prstGeom prst="rect">
            <a:avLst/>
          </a:prstGeom>
          <a:noFill/>
        </p:spPr>
      </p:pic>
      <p:sp>
        <p:nvSpPr>
          <p:cNvPr id="10" name="Slide Number Placeholder 9"/>
          <p:cNvSpPr>
            <a:spLocks noGrp="1"/>
          </p:cNvSpPr>
          <p:nvPr>
            <p:ph type="sldNum" sz="quarter" idx="12"/>
          </p:nvPr>
        </p:nvSpPr>
        <p:spPr/>
        <p:txBody>
          <a:bodyPr/>
          <a:lstStyle/>
          <a:p>
            <a:fld id="{09F307A9-962B-D343-AB25-FB6922D86A32}" type="slidenum">
              <a:rPr lang="en-US" smtClean="0"/>
              <a:pPr/>
              <a:t>77</a:t>
            </a:fld>
            <a:endParaRPr lang="en-US" dirty="0"/>
          </a:p>
        </p:txBody>
      </p:sp>
    </p:spTree>
    <p:extLst>
      <p:ext uri="{BB962C8B-B14F-4D97-AF65-F5344CB8AC3E}">
        <p14:creationId xmlns:p14="http://schemas.microsoft.com/office/powerpoint/2010/main" xmlns="" val="3310223827"/>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457200" y="1249362"/>
            <a:ext cx="84582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COMMUNITY!!!</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78</a:t>
            </a:fld>
            <a:endParaRPr lang="en-US" dirty="0"/>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r>
              <a:rPr lang="en-US" sz="8000" b="1" dirty="0" smtClean="0">
                <a:solidFill>
                  <a:schemeClr val="bg1"/>
                </a:solidFill>
                <a:effectLst>
                  <a:outerShdw blurRad="50800" dist="50800" dir="2700000" algn="tl" rotWithShape="0">
                    <a:srgbClr val="000000"/>
                  </a:outerShdw>
                </a:effectLst>
                <a:latin typeface="Calibri" pitchFamily="34" charset="0"/>
              </a:rPr>
              <a:t>Know your neighbors!</a:t>
            </a:r>
          </a:p>
          <a:p>
            <a:pPr marL="731520" lvl="1" indent="-274320">
              <a:lnSpc>
                <a:spcPct val="90000"/>
              </a:lnSpc>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Security</a:t>
            </a:r>
          </a:p>
          <a:p>
            <a:pPr marL="731520" lvl="1" indent="-274320">
              <a:lnSpc>
                <a:spcPct val="90000"/>
              </a:lnSpc>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Assistance</a:t>
            </a:r>
          </a:p>
          <a:p>
            <a:pPr marL="274320" indent="-274320">
              <a:lnSpc>
                <a:spcPct val="90000"/>
              </a:lnSpc>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What skills and expertise can benefit you team?</a:t>
            </a:r>
          </a:p>
          <a:p>
            <a:pPr marL="274320" indent="-274320">
              <a:lnSpc>
                <a:spcPct val="90000"/>
              </a:lnSpc>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What responsibilities can be delegated/assigned?</a:t>
            </a:r>
          </a:p>
          <a:p>
            <a:pPr marL="274320" indent="-274320">
              <a:lnSpc>
                <a:spcPct val="90000"/>
              </a:lnSpc>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What resources can be shared?</a:t>
            </a:r>
          </a:p>
          <a:p>
            <a:pPr marL="274320" indent="-274320">
              <a:lnSpc>
                <a:spcPct val="90000"/>
              </a:lnSpc>
              <a:spcBef>
                <a:spcPts val="1200"/>
              </a:spcBef>
              <a:spcAft>
                <a:spcPts val="12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Who do you know and trust?</a:t>
            </a:r>
          </a:p>
          <a:p>
            <a:pPr marL="274320" indent="-274320">
              <a:lnSpc>
                <a:spcPct val="90000"/>
              </a:lnSpc>
              <a:spcBef>
                <a:spcPts val="1200"/>
              </a:spcBef>
              <a:spcAft>
                <a:spcPts val="1200"/>
              </a:spcAft>
              <a:buFont typeface="Arial" pitchFamily="34" charset="0"/>
              <a:buChar char="•"/>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90000"/>
              </a:lnSpc>
              <a:spcBef>
                <a:spcPts val="1200"/>
              </a:spcBef>
              <a:spcAft>
                <a:spcPts val="1200"/>
              </a:spcAft>
              <a:buFont typeface="Arial" pitchFamily="34" charset="0"/>
              <a:buChar char="•"/>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lnSpc>
                <a:spcPct val="90000"/>
              </a:lnSpc>
              <a:spcBef>
                <a:spcPts val="1200"/>
              </a:spcBef>
              <a:spcAft>
                <a:spcPts val="1200"/>
              </a:spcAft>
              <a:buFont typeface="Arial" pitchFamily="34" charset="0"/>
              <a:buChar char="•"/>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8194"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562600" y="2286000"/>
            <a:ext cx="3352800" cy="3211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310223827"/>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Rule of Threes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You may only survive 3 seconds without a plan</a:t>
            </a: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You can survive 3 minutes without oxygen</a:t>
            </a: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You can survive 3 hours without shelter</a:t>
            </a: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You can survive 3 </a:t>
            </a:r>
            <a:r>
              <a:rPr lang="en-US" sz="9600" b="1" dirty="0">
                <a:solidFill>
                  <a:schemeClr val="bg1"/>
                </a:solidFill>
                <a:effectLst>
                  <a:outerShdw blurRad="50800" dist="50800" dir="2700000" algn="tl" rotWithShape="0">
                    <a:srgbClr val="000000"/>
                  </a:outerShdw>
                </a:effectLst>
                <a:latin typeface="Calibri" pitchFamily="34" charset="0"/>
              </a:rPr>
              <a:t>d</a:t>
            </a:r>
            <a:r>
              <a:rPr lang="en-US" sz="9600" b="1" dirty="0" smtClean="0">
                <a:solidFill>
                  <a:schemeClr val="bg1"/>
                </a:solidFill>
                <a:effectLst>
                  <a:outerShdw blurRad="50800" dist="50800" dir="2700000" algn="tl" rotWithShape="0">
                    <a:srgbClr val="000000"/>
                  </a:outerShdw>
                </a:effectLst>
                <a:latin typeface="Calibri" pitchFamily="34" charset="0"/>
              </a:rPr>
              <a:t>ays without water</a:t>
            </a: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You can survive 3 weeks without food</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pPr/>
              <a:t>79</a:t>
            </a:fld>
            <a:endParaRPr lang="en-US" dirty="0"/>
          </a:p>
        </p:txBody>
      </p:sp>
      <p:pic>
        <p:nvPicPr>
          <p:cNvPr id="8" name="Picture 2" descr="http://www.woodsmoke.uk.com/uimages/courses_09/native/making_fire.jpg"/>
          <p:cNvPicPr>
            <a:picLocks noChangeAspect="1" noChangeArrowheads="1"/>
          </p:cNvPicPr>
          <p:nvPr/>
        </p:nvPicPr>
        <p:blipFill>
          <a:blip r:embed="rId3" cstate="screen"/>
          <a:srcRect/>
          <a:stretch>
            <a:fillRect/>
          </a:stretch>
        </p:blipFill>
        <p:spPr bwMode="auto">
          <a:xfrm>
            <a:off x="5423815" y="1371600"/>
            <a:ext cx="3491585"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31022382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xmlns="" val="329861357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1371600" y="2057400"/>
            <a:ext cx="6248400" cy="4724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9" name="Title 1"/>
          <p:cNvSpPr txBox="1">
            <a:spLocks/>
          </p:cNvSpPr>
          <p:nvPr/>
        </p:nvSpPr>
        <p:spPr>
          <a:xfrm>
            <a:off x="1447800" y="152400"/>
            <a:ext cx="63246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23622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Basic Needs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graphicFrame>
        <p:nvGraphicFramePr>
          <p:cNvPr id="3" name="Diagram 2"/>
          <p:cNvGraphicFramePr/>
          <p:nvPr>
            <p:extLst>
              <p:ext uri="{D42A27DB-BD31-4B8C-83A1-F6EECF244321}">
                <p14:modId xmlns:p14="http://schemas.microsoft.com/office/powerpoint/2010/main" xmlns="" val="1112355589"/>
              </p:ext>
            </p:extLst>
          </p:nvPr>
        </p:nvGraphicFramePr>
        <p:xfrm>
          <a:off x="1676400" y="1981200"/>
          <a:ext cx="5791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032515186"/>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4572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Home Security</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133600"/>
            <a:ext cx="4648200" cy="4572000"/>
          </a:xfrm>
          <a:prstGeom prst="roundRect">
            <a:avLst>
              <a:gd name="adj" fmla="val 11443"/>
            </a:avLst>
          </a:prstGeom>
          <a:solidFill>
            <a:schemeClr val="tx2">
              <a:lumMod val="20000"/>
              <a:lumOff val="80000"/>
              <a:alpha val="13000"/>
            </a:schemeClr>
          </a:solidFill>
          <a:ln>
            <a:solidFill>
              <a:schemeClr val="tx1"/>
            </a:solidFill>
          </a:ln>
        </p:spPr>
        <p:txBody>
          <a:bodyPr vert="horz" lIns="91440" tIns="45720" rIns="91440" bIns="45720" rtlCol="0">
            <a:normAutofit fontScale="32500" lnSpcReduction="20000"/>
          </a:bodyPr>
          <a:lstStyle/>
          <a:p>
            <a:pPr marL="731520" lvl="1" indent="-274320">
              <a:spcBef>
                <a:spcPts val="600"/>
              </a:spcBef>
              <a:spcAft>
                <a:spcPts val="600"/>
              </a:spcAft>
              <a:buFont typeface="Arial" pitchFamily="34" charset="0"/>
              <a:buChar char="•"/>
              <a:defRPr/>
            </a:pPr>
            <a:r>
              <a:rPr lang="en-US" sz="4800" b="1" dirty="0" smtClean="0">
                <a:solidFill>
                  <a:schemeClr val="bg1"/>
                </a:solidFill>
                <a:effectLst>
                  <a:outerShdw blurRad="50800" dist="50800" dir="2700000" algn="tl" rotWithShape="0">
                    <a:srgbClr val="000000"/>
                  </a:outerShdw>
                </a:effectLst>
                <a:latin typeface="Calibri" pitchFamily="34" charset="0"/>
              </a:rPr>
              <a:t>Solid </a:t>
            </a:r>
            <a:r>
              <a:rPr lang="en-US" sz="4800" b="1" dirty="0">
                <a:solidFill>
                  <a:schemeClr val="bg1"/>
                </a:solidFill>
                <a:effectLst>
                  <a:outerShdw blurRad="50800" dist="50800" dir="2700000" algn="tl" rotWithShape="0">
                    <a:srgbClr val="000000"/>
                  </a:outerShdw>
                </a:effectLst>
                <a:latin typeface="Calibri" pitchFamily="34" charset="0"/>
              </a:rPr>
              <a:t>metal or wood </a:t>
            </a:r>
            <a:r>
              <a:rPr lang="en-US" sz="4800" b="1" dirty="0" smtClean="0">
                <a:solidFill>
                  <a:schemeClr val="bg1"/>
                </a:solidFill>
                <a:effectLst>
                  <a:outerShdw blurRad="50800" dist="50800" dir="2700000" algn="tl" rotWithShape="0">
                    <a:srgbClr val="000000"/>
                  </a:outerShdw>
                </a:effectLst>
                <a:latin typeface="Calibri" pitchFamily="34" charset="0"/>
              </a:rPr>
              <a:t>doors/dead bolts on all exterior </a:t>
            </a:r>
            <a:endParaRPr lang="en-US" sz="4800" b="1" dirty="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en-US" sz="4800" b="1" dirty="0">
                <a:solidFill>
                  <a:schemeClr val="bg1"/>
                </a:solidFill>
                <a:effectLst>
                  <a:outerShdw blurRad="50800" dist="50800" dir="2700000" algn="tl" rotWithShape="0">
                    <a:srgbClr val="000000"/>
                  </a:outerShdw>
                </a:effectLst>
                <a:latin typeface="Calibri" pitchFamily="34" charset="0"/>
              </a:rPr>
              <a:t>Consider an inside mounted door bar </a:t>
            </a:r>
            <a:endParaRPr lang="en-US" sz="48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en-US" sz="4800" b="1" dirty="0" smtClean="0">
                <a:solidFill>
                  <a:schemeClr val="bg1"/>
                </a:solidFill>
                <a:effectLst>
                  <a:outerShdw blurRad="50800" dist="50800" dir="2700000" algn="tl" rotWithShape="0">
                    <a:srgbClr val="000000"/>
                  </a:outerShdw>
                </a:effectLst>
                <a:latin typeface="Calibri" pitchFamily="34" charset="0"/>
              </a:rPr>
              <a:t>“Beware of Dog</a:t>
            </a:r>
            <a:r>
              <a:rPr lang="en-US" sz="4800" b="1" dirty="0">
                <a:solidFill>
                  <a:schemeClr val="bg1"/>
                </a:solidFill>
                <a:effectLst>
                  <a:outerShdw blurRad="50800" dist="50800" dir="2700000" algn="tl" rotWithShape="0">
                    <a:srgbClr val="000000"/>
                  </a:outerShdw>
                </a:effectLst>
                <a:latin typeface="Calibri" pitchFamily="34" charset="0"/>
              </a:rPr>
              <a:t>” sign even if you just have a cat or goldfish. </a:t>
            </a:r>
            <a:endParaRPr lang="en-US" sz="48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en-US" sz="4800" b="1" dirty="0" smtClean="0">
                <a:solidFill>
                  <a:schemeClr val="bg1"/>
                </a:solidFill>
                <a:effectLst>
                  <a:outerShdw blurRad="50800" dist="50800" dir="2700000" algn="tl" rotWithShape="0">
                    <a:srgbClr val="000000"/>
                  </a:outerShdw>
                </a:effectLst>
                <a:latin typeface="Calibri" pitchFamily="34" charset="0"/>
              </a:rPr>
              <a:t>Upgraded </a:t>
            </a:r>
            <a:r>
              <a:rPr lang="en-US" sz="4800" b="1" dirty="0">
                <a:solidFill>
                  <a:schemeClr val="bg1"/>
                </a:solidFill>
                <a:effectLst>
                  <a:outerShdw blurRad="50800" dist="50800" dir="2700000" algn="tl" rotWithShape="0">
                    <a:srgbClr val="000000"/>
                  </a:outerShdw>
                </a:effectLst>
                <a:latin typeface="Calibri" pitchFamily="34" charset="0"/>
              </a:rPr>
              <a:t>door hardware with deep-set 3” screws.</a:t>
            </a:r>
          </a:p>
          <a:p>
            <a:pPr marL="731520" lvl="1" indent="-274320">
              <a:spcBef>
                <a:spcPts val="600"/>
              </a:spcBef>
              <a:spcAft>
                <a:spcPts val="600"/>
              </a:spcAft>
              <a:buFont typeface="Arial" pitchFamily="34" charset="0"/>
              <a:buChar char="•"/>
              <a:defRPr/>
            </a:pPr>
            <a:r>
              <a:rPr lang="en-US" sz="4800" b="1" dirty="0">
                <a:solidFill>
                  <a:schemeClr val="bg1"/>
                </a:solidFill>
                <a:effectLst>
                  <a:outerShdw blurRad="50800" dist="50800" dir="2700000" algn="tl" rotWithShape="0">
                    <a:srgbClr val="000000"/>
                  </a:outerShdw>
                </a:effectLst>
                <a:latin typeface="Calibri" pitchFamily="34" charset="0"/>
              </a:rPr>
              <a:t>Exterior motion lights (solar-powered) – front and back.</a:t>
            </a:r>
          </a:p>
          <a:p>
            <a:pPr marL="731520" lvl="1" indent="-274320">
              <a:spcBef>
                <a:spcPts val="600"/>
              </a:spcBef>
              <a:spcAft>
                <a:spcPts val="600"/>
              </a:spcAft>
              <a:buFont typeface="Arial" pitchFamily="34" charset="0"/>
              <a:buChar char="•"/>
              <a:defRPr/>
            </a:pPr>
            <a:r>
              <a:rPr lang="en-US" sz="4800" b="1" dirty="0">
                <a:solidFill>
                  <a:schemeClr val="bg1"/>
                </a:solidFill>
                <a:effectLst>
                  <a:outerShdw blurRad="50800" dist="50800" dir="2700000" algn="tl" rotWithShape="0">
                    <a:srgbClr val="000000"/>
                  </a:outerShdw>
                </a:effectLst>
                <a:latin typeface="Calibri" pitchFamily="34" charset="0"/>
              </a:rPr>
              <a:t>‘Defensive’ </a:t>
            </a:r>
            <a:r>
              <a:rPr lang="en-US" sz="4800" b="1" dirty="0" smtClean="0">
                <a:solidFill>
                  <a:schemeClr val="bg1"/>
                </a:solidFill>
                <a:effectLst>
                  <a:outerShdw blurRad="50800" dist="50800" dir="2700000" algn="tl" rotWithShape="0">
                    <a:srgbClr val="000000"/>
                  </a:outerShdw>
                </a:effectLst>
                <a:latin typeface="Calibri" pitchFamily="34" charset="0"/>
              </a:rPr>
              <a:t>thorn </a:t>
            </a:r>
            <a:r>
              <a:rPr lang="en-US" sz="4800" b="1" dirty="0">
                <a:solidFill>
                  <a:schemeClr val="bg1"/>
                </a:solidFill>
                <a:effectLst>
                  <a:outerShdw blurRad="50800" dist="50800" dir="2700000" algn="tl" rotWithShape="0">
                    <a:srgbClr val="000000"/>
                  </a:outerShdw>
                </a:effectLst>
                <a:latin typeface="Calibri" pitchFamily="34" charset="0"/>
              </a:rPr>
              <a:t>bushes below each ground-level window.</a:t>
            </a:r>
          </a:p>
          <a:p>
            <a:pPr marL="731520" lvl="1" indent="-274320">
              <a:spcBef>
                <a:spcPts val="600"/>
              </a:spcBef>
              <a:spcAft>
                <a:spcPts val="600"/>
              </a:spcAft>
              <a:buFont typeface="Arial" pitchFamily="34" charset="0"/>
              <a:buChar char="•"/>
              <a:defRPr/>
            </a:pPr>
            <a:r>
              <a:rPr lang="en-US" sz="4800" b="1" dirty="0">
                <a:solidFill>
                  <a:schemeClr val="bg1"/>
                </a:solidFill>
                <a:effectLst>
                  <a:outerShdw blurRad="50800" dist="50800" dir="2700000" algn="tl" rotWithShape="0">
                    <a:srgbClr val="000000"/>
                  </a:outerShdw>
                </a:effectLst>
                <a:latin typeface="Calibri" pitchFamily="34" charset="0"/>
              </a:rPr>
              <a:t>Upgraded window locks / cut wood-block stoppers for inside.</a:t>
            </a:r>
          </a:p>
          <a:p>
            <a:pPr marL="731520" lvl="1" indent="-274320">
              <a:spcBef>
                <a:spcPts val="600"/>
              </a:spcBef>
              <a:spcAft>
                <a:spcPts val="600"/>
              </a:spcAft>
              <a:buFont typeface="Arial" pitchFamily="34" charset="0"/>
              <a:buChar char="•"/>
              <a:defRPr/>
            </a:pPr>
            <a:r>
              <a:rPr lang="en-US" sz="4800" b="1" dirty="0">
                <a:solidFill>
                  <a:schemeClr val="bg1"/>
                </a:solidFill>
                <a:effectLst>
                  <a:outerShdw blurRad="50800" dist="50800" dir="2700000" algn="tl" rotWithShape="0">
                    <a:srgbClr val="000000"/>
                  </a:outerShdw>
                </a:effectLst>
                <a:latin typeface="Calibri" pitchFamily="34" charset="0"/>
              </a:rPr>
              <a:t>Well-advertised video alarm system – whether you have one or not</a:t>
            </a:r>
            <a:r>
              <a:rPr lang="en-US" sz="3600" b="1" dirty="0" smtClean="0">
                <a:solidFill>
                  <a:schemeClr val="bg1"/>
                </a:solidFill>
                <a:effectLst>
                  <a:outerShdw blurRad="50800" dist="50800" dir="2700000" algn="tl" rotWithShape="0">
                    <a:srgbClr val="000000"/>
                  </a:outerShdw>
                </a:effectLst>
                <a:latin typeface="Calibri" pitchFamily="34" charset="0"/>
              </a:rPr>
              <a:t>.</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81</a:t>
            </a:fld>
            <a:endParaRPr lang="en-US" dirty="0"/>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rot="5400000">
            <a:off x="5108877" y="1984678"/>
            <a:ext cx="4038600" cy="29648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310223827"/>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4572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noProof="0" dirty="0" smtClean="0">
                <a:solidFill>
                  <a:prstClr val="white"/>
                </a:solidFill>
                <a:effectLst>
                  <a:outerShdw blurRad="50800" dist="50800" dir="2700000" algn="tl" rotWithShape="0">
                    <a:srgbClr val="000000"/>
                  </a:outerShdw>
                </a:effectLst>
              </a:rPr>
              <a:t>Tools/Training</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133600"/>
            <a:ext cx="4648200" cy="4572000"/>
          </a:xfrm>
          <a:prstGeom prst="roundRect">
            <a:avLst>
              <a:gd name="adj" fmla="val 11443"/>
            </a:avLst>
          </a:prstGeom>
          <a:solidFill>
            <a:schemeClr val="tx2">
              <a:lumMod val="20000"/>
              <a:lumOff val="80000"/>
              <a:alpha val="13000"/>
            </a:schemeClr>
          </a:solidFill>
          <a:ln>
            <a:solidFill>
              <a:schemeClr val="tx1"/>
            </a:solidFill>
          </a:ln>
        </p:spPr>
        <p:txBody>
          <a:bodyPr vert="horz" lIns="91440" tIns="45720" rIns="91440" bIns="45720" rtlCol="0">
            <a:normAutofit fontScale="92500" lnSpcReduction="10000"/>
          </a:bodyPr>
          <a:lstStyle/>
          <a:p>
            <a:pPr marL="731520" lvl="1" indent="-274320">
              <a:spcBef>
                <a:spcPts val="600"/>
              </a:spcBef>
              <a:spcAft>
                <a:spcPts val="600"/>
              </a:spcAft>
              <a:buFont typeface="Arial" pitchFamily="34" charset="0"/>
              <a:buChar char="•"/>
              <a:defRPr/>
            </a:pPr>
            <a:r>
              <a:rPr lang="en-US" sz="3500" b="1" dirty="0" smtClean="0">
                <a:solidFill>
                  <a:schemeClr val="bg1"/>
                </a:solidFill>
                <a:effectLst>
                  <a:outerShdw blurRad="50800" dist="50800" dir="2700000" algn="tl" rotWithShape="0">
                    <a:srgbClr val="000000"/>
                  </a:outerShdw>
                </a:effectLst>
                <a:latin typeface="Calibri" pitchFamily="34" charset="0"/>
              </a:rPr>
              <a:t>Weapons</a:t>
            </a:r>
          </a:p>
          <a:p>
            <a:pPr marL="1188720" lvl="2" indent="-274320">
              <a:spcBef>
                <a:spcPts val="600"/>
              </a:spcBef>
              <a:spcAft>
                <a:spcPts val="600"/>
              </a:spcAft>
              <a:buFont typeface="Arial" pitchFamily="34" charset="0"/>
              <a:buChar char="•"/>
              <a:defRPr/>
            </a:pPr>
            <a:r>
              <a:rPr lang="en-US" sz="3500" b="1" dirty="0" smtClean="0">
                <a:solidFill>
                  <a:schemeClr val="bg1"/>
                </a:solidFill>
                <a:effectLst>
                  <a:outerShdw blurRad="50800" dist="50800" dir="2700000" algn="tl" rotWithShape="0">
                    <a:srgbClr val="000000"/>
                  </a:outerShdw>
                </a:effectLst>
                <a:latin typeface="Calibri" pitchFamily="34" charset="0"/>
              </a:rPr>
              <a:t>Stun Guns</a:t>
            </a:r>
          </a:p>
          <a:p>
            <a:pPr marL="1188720" lvl="2" indent="-274320">
              <a:spcBef>
                <a:spcPts val="600"/>
              </a:spcBef>
              <a:spcAft>
                <a:spcPts val="600"/>
              </a:spcAft>
              <a:buFont typeface="Arial" pitchFamily="34" charset="0"/>
              <a:buChar char="•"/>
              <a:defRPr/>
            </a:pPr>
            <a:r>
              <a:rPr lang="en-US" sz="3500" b="1" dirty="0" smtClean="0">
                <a:solidFill>
                  <a:schemeClr val="bg1"/>
                </a:solidFill>
                <a:effectLst>
                  <a:outerShdw blurRad="50800" dist="50800" dir="2700000" algn="tl" rotWithShape="0">
                    <a:srgbClr val="000000"/>
                  </a:outerShdw>
                </a:effectLst>
                <a:latin typeface="Calibri" pitchFamily="34" charset="0"/>
              </a:rPr>
              <a:t>Pepper Spray</a:t>
            </a:r>
          </a:p>
          <a:p>
            <a:pPr marL="1188720" lvl="2" indent="-274320">
              <a:spcBef>
                <a:spcPts val="600"/>
              </a:spcBef>
              <a:spcAft>
                <a:spcPts val="600"/>
              </a:spcAft>
              <a:buFont typeface="Arial" pitchFamily="34" charset="0"/>
              <a:buChar char="•"/>
              <a:defRPr/>
            </a:pPr>
            <a:r>
              <a:rPr lang="en-US" sz="3500" b="1" dirty="0" smtClean="0">
                <a:solidFill>
                  <a:schemeClr val="bg1"/>
                </a:solidFill>
                <a:effectLst>
                  <a:outerShdw blurRad="50800" dist="50800" dir="2700000" algn="tl" rotWithShape="0">
                    <a:srgbClr val="000000"/>
                  </a:outerShdw>
                </a:effectLst>
                <a:latin typeface="Calibri" pitchFamily="34" charset="0"/>
              </a:rPr>
              <a:t>Fire-arms</a:t>
            </a:r>
          </a:p>
          <a:p>
            <a:pPr marL="731520" lvl="1" indent="-274320">
              <a:spcBef>
                <a:spcPts val="600"/>
              </a:spcBef>
              <a:spcAft>
                <a:spcPts val="600"/>
              </a:spcAft>
              <a:buFont typeface="Arial" pitchFamily="34" charset="0"/>
              <a:buChar char="•"/>
              <a:defRPr/>
            </a:pPr>
            <a:r>
              <a:rPr lang="en-US" sz="3600" b="1" dirty="0" smtClean="0">
                <a:solidFill>
                  <a:schemeClr val="bg1"/>
                </a:solidFill>
                <a:effectLst>
                  <a:outerShdw blurRad="50800" dist="50800" dir="2700000" algn="tl" rotWithShape="0">
                    <a:srgbClr val="000000"/>
                  </a:outerShdw>
                </a:effectLst>
                <a:latin typeface="Calibri" pitchFamily="34" charset="0"/>
              </a:rPr>
              <a:t>Training</a:t>
            </a:r>
          </a:p>
          <a:p>
            <a:pPr marL="1188720" lvl="2" indent="-274320">
              <a:spcBef>
                <a:spcPts val="600"/>
              </a:spcBef>
              <a:spcAft>
                <a:spcPts val="600"/>
              </a:spcAft>
              <a:buFont typeface="Arial" pitchFamily="34" charset="0"/>
              <a:buChar char="•"/>
              <a:defRPr/>
            </a:pPr>
            <a:r>
              <a:rPr lang="en-US" sz="3600" b="1" dirty="0" smtClean="0">
                <a:solidFill>
                  <a:schemeClr val="bg1"/>
                </a:solidFill>
                <a:effectLst>
                  <a:outerShdw blurRad="50800" dist="50800" dir="2700000" algn="tl" rotWithShape="0">
                    <a:srgbClr val="000000"/>
                  </a:outerShdw>
                </a:effectLst>
                <a:latin typeface="Calibri" pitchFamily="34" charset="0"/>
              </a:rPr>
              <a:t>Physically Fit</a:t>
            </a:r>
          </a:p>
          <a:p>
            <a:pPr marL="1188720" lvl="2" indent="-274320">
              <a:spcBef>
                <a:spcPts val="600"/>
              </a:spcBef>
              <a:spcAft>
                <a:spcPts val="600"/>
              </a:spcAft>
              <a:buFont typeface="Arial" pitchFamily="34" charset="0"/>
              <a:buChar char="•"/>
              <a:defRPr/>
            </a:pPr>
            <a:r>
              <a:rPr lang="en-US" sz="3600" b="1" dirty="0" smtClean="0">
                <a:solidFill>
                  <a:schemeClr val="bg1"/>
                </a:solidFill>
                <a:effectLst>
                  <a:outerShdw blurRad="50800" dist="50800" dir="2700000" algn="tl" rotWithShape="0">
                    <a:srgbClr val="000000"/>
                  </a:outerShdw>
                </a:effectLst>
                <a:latin typeface="Calibri" pitchFamily="34" charset="0"/>
              </a:rPr>
              <a:t>Self-Defense</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82</a:t>
            </a:fld>
            <a:endParaRPr lang="en-US" dirty="0"/>
          </a:p>
        </p:txBody>
      </p:sp>
      <p:pic>
        <p:nvPicPr>
          <p:cNvPr id="7" name="Picture 2" descr="http://static.gamesradar.com/images/mb/GamesRadar/us/Games/I/I%20Am%20Alive/Everything%20Else/PSW117.prev_iamalive.man1--article_image.jpg"/>
          <p:cNvPicPr>
            <a:picLocks noChangeAspect="1" noChangeArrowheads="1"/>
          </p:cNvPicPr>
          <p:nvPr/>
        </p:nvPicPr>
        <p:blipFill>
          <a:blip r:embed="rId3" cstate="screen"/>
          <a:srcRect/>
          <a:stretch>
            <a:fillRect/>
          </a:stretch>
        </p:blipFill>
        <p:spPr bwMode="auto">
          <a:xfrm>
            <a:off x="5638800" y="1371600"/>
            <a:ext cx="3200400" cy="44862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81049230"/>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381000" y="1371600"/>
            <a:ext cx="45720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Water Purification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lnSpcReduction="10000"/>
          </a:bodyPr>
          <a:lstStyle/>
          <a:p>
            <a:pPr marR="0" lvl="0" algn="l" defTabSz="457200" rtl="0" eaLnBrk="1" fontAlgn="auto" latinLnBrk="0" hangingPunct="1">
              <a:lnSpc>
                <a:spcPct val="100000"/>
              </a:lnSpc>
              <a:spcBef>
                <a:spcPts val="1200"/>
              </a:spcBef>
              <a:spcAft>
                <a:spcPts val="1200"/>
              </a:spcAft>
              <a:buClrTx/>
              <a:buSzTx/>
              <a:tabLst/>
              <a:defRPr/>
            </a:pPr>
            <a:r>
              <a:rPr lang="en-US" sz="2800" b="1" noProof="0" dirty="0" smtClean="0">
                <a:solidFill>
                  <a:schemeClr val="bg1"/>
                </a:solidFill>
                <a:effectLst>
                  <a:outerShdw blurRad="50800" dist="50800" dir="2700000" algn="tl" rotWithShape="0">
                    <a:srgbClr val="000000"/>
                  </a:outerShdw>
                </a:effectLst>
                <a:latin typeface="Calibri" pitchFamily="34" charset="0"/>
              </a:rPr>
              <a:t>Types of Contamination</a:t>
            </a:r>
          </a:p>
          <a:p>
            <a:pPr marL="457200" marR="0" lvl="0" indent="-4572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28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Particulate</a:t>
            </a:r>
            <a:r>
              <a:rPr kumimoji="0" lang="en-US" sz="28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Contamination</a:t>
            </a:r>
          </a:p>
          <a:p>
            <a:pPr marL="457200" indent="-457200">
              <a:spcBef>
                <a:spcPts val="1200"/>
              </a:spcBef>
              <a:spcAft>
                <a:spcPts val="1200"/>
              </a:spcAft>
              <a:buFont typeface="Arial" pitchFamily="34" charset="0"/>
              <a:buChar char="•"/>
              <a:defRPr/>
            </a:pPr>
            <a:r>
              <a:rPr lang="en-US" sz="2800" b="1" dirty="0">
                <a:solidFill>
                  <a:schemeClr val="bg1"/>
                </a:solidFill>
                <a:effectLst>
                  <a:outerShdw blurRad="50800" dist="50800" dir="2700000" algn="tl" rotWithShape="0">
                    <a:srgbClr val="000000"/>
                  </a:outerShdw>
                </a:effectLst>
                <a:latin typeface="Calibri" pitchFamily="34" charset="0"/>
              </a:rPr>
              <a:t>Microbial </a:t>
            </a:r>
            <a:r>
              <a:rPr lang="en-US" sz="2800" b="1" dirty="0" smtClean="0">
                <a:solidFill>
                  <a:schemeClr val="bg1"/>
                </a:solidFill>
                <a:effectLst>
                  <a:outerShdw blurRad="50800" dist="50800" dir="2700000" algn="tl" rotWithShape="0">
                    <a:srgbClr val="000000"/>
                  </a:outerShdw>
                </a:effectLst>
                <a:latin typeface="Calibri" pitchFamily="34" charset="0"/>
              </a:rPr>
              <a:t>Contamination</a:t>
            </a:r>
            <a:endParaRPr lang="en-US" sz="2800" b="1" dirty="0">
              <a:solidFill>
                <a:schemeClr val="bg1"/>
              </a:solidFill>
              <a:effectLst>
                <a:outerShdw blurRad="50800" dist="50800" dir="2700000" algn="tl" rotWithShape="0">
                  <a:srgbClr val="000000"/>
                </a:outerShdw>
              </a:effectLst>
              <a:latin typeface="Calibri" pitchFamily="34" charset="0"/>
            </a:endParaRPr>
          </a:p>
          <a:p>
            <a:pPr marL="457200" indent="-457200">
              <a:spcBef>
                <a:spcPts val="1200"/>
              </a:spcBef>
              <a:spcAft>
                <a:spcPts val="1200"/>
              </a:spcAft>
              <a:buFont typeface="Arial" pitchFamily="34" charset="0"/>
              <a:buChar char="•"/>
              <a:defRPr/>
            </a:pPr>
            <a:r>
              <a:rPr lang="en-US" sz="2800" b="1" dirty="0" smtClean="0">
                <a:solidFill>
                  <a:schemeClr val="bg1"/>
                </a:solidFill>
                <a:effectLst>
                  <a:outerShdw blurRad="50800" dist="50800" dir="2700000" algn="tl" rotWithShape="0">
                    <a:srgbClr val="000000"/>
                  </a:outerShdw>
                </a:effectLst>
                <a:latin typeface="Calibri" pitchFamily="34" charset="0"/>
              </a:rPr>
              <a:t>Chemical      Contamination</a:t>
            </a:r>
            <a:endParaRPr lang="en-US" sz="2800" b="1" dirty="0">
              <a:solidFill>
                <a:schemeClr val="bg1"/>
              </a:solidFill>
              <a:effectLst>
                <a:outerShdw blurRad="50800" dist="50800" dir="2700000" algn="tl" rotWithShape="0">
                  <a:srgbClr val="000000"/>
                </a:outerShdw>
              </a:effectLst>
              <a:latin typeface="Calibri" pitchFamily="34" charset="0"/>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6" name="Picture 3"/>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562732" y="1375228"/>
            <a:ext cx="3047868" cy="22829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Slide Number Placeholder 10"/>
          <p:cNvSpPr>
            <a:spLocks noGrp="1"/>
          </p:cNvSpPr>
          <p:nvPr>
            <p:ph type="sldNum" sz="quarter" idx="12"/>
          </p:nvPr>
        </p:nvSpPr>
        <p:spPr/>
        <p:txBody>
          <a:bodyPr/>
          <a:lstStyle/>
          <a:p>
            <a:fld id="{09F307A9-962B-D343-AB25-FB6922D86A32}" type="slidenum">
              <a:rPr lang="en-US" smtClean="0"/>
              <a:pPr/>
              <a:t>83</a:t>
            </a:fld>
            <a:endParaRPr lang="en-US" dirty="0"/>
          </a:p>
        </p:txBody>
      </p:sp>
      <p:sp>
        <p:nvSpPr>
          <p:cNvPr id="2" name="TextBox 1"/>
          <p:cNvSpPr txBox="1"/>
          <p:nvPr/>
        </p:nvSpPr>
        <p:spPr>
          <a:xfrm>
            <a:off x="-230885" y="994903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xmlns="" val="4025156096"/>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a:xfrm>
            <a:off x="3352800" y="1600200"/>
            <a:ext cx="5486400" cy="5029200"/>
          </a:xfrm>
        </p:spPr>
        <p:txBody>
          <a:bodyPr>
            <a:normAutofit fontScale="70000" lnSpcReduction="20000"/>
          </a:bodyPr>
          <a:lstStyle/>
          <a:p>
            <a:r>
              <a:rPr lang="en-US" b="1" dirty="0" smtClean="0"/>
              <a:t>You have run out of bottled drinking water and discover a nearby pond 500 meters from your home. You collect as much as you can carry and bring it back to your home. The water is fairly cloudy and you suspect possible microbial contamination… how you will remove the particles and neutralize the microbes? If chemically contaminated, how will you remove the chemicals?</a:t>
            </a:r>
          </a:p>
        </p:txBody>
      </p:sp>
      <p:sp>
        <p:nvSpPr>
          <p:cNvPr id="7" name="Slide Number Placeholder 6"/>
          <p:cNvSpPr>
            <a:spLocks noGrp="1"/>
          </p:cNvSpPr>
          <p:nvPr>
            <p:ph type="sldNum" sz="quarter" idx="12"/>
          </p:nvPr>
        </p:nvSpPr>
        <p:spPr/>
        <p:txBody>
          <a:bodyPr/>
          <a:lstStyle/>
          <a:p>
            <a:fld id="{09F307A9-962B-D343-AB25-FB6922D86A32}" type="slidenum">
              <a:rPr lang="en-US" smtClean="0"/>
              <a:pPr/>
              <a:t>84</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28194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925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Water Purification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3" name="Content Placeholder 2"/>
          <p:cNvSpPr txBox="1">
            <a:spLocks/>
          </p:cNvSpPr>
          <p:nvPr/>
        </p:nvSpPr>
        <p:spPr>
          <a:xfrm>
            <a:off x="152400" y="2286000"/>
            <a:ext cx="28956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R="0" lvl="0" algn="l" defTabSz="457200" rtl="0" eaLnBrk="1" fontAlgn="auto" latinLnBrk="0" hangingPunct="1">
              <a:lnSpc>
                <a:spcPct val="100000"/>
              </a:lnSpc>
              <a:spcBef>
                <a:spcPts val="1200"/>
              </a:spcBef>
              <a:spcAft>
                <a:spcPts val="1200"/>
              </a:spcAft>
              <a:buClrTx/>
              <a:buSzTx/>
              <a:tabLst/>
              <a:defRPr/>
            </a:pPr>
            <a:r>
              <a:rPr lang="en-US" sz="2900" b="1" dirty="0" smtClean="0">
                <a:solidFill>
                  <a:schemeClr val="bg1"/>
                </a:solidFill>
                <a:effectLst>
                  <a:outerShdw blurRad="50800" dist="50800" dir="2700000" algn="tl" rotWithShape="0">
                    <a:srgbClr val="000000"/>
                  </a:outerShdw>
                </a:effectLst>
                <a:latin typeface="Calibri" pitchFamily="34" charset="0"/>
              </a:rPr>
              <a:t>Particle Removal</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900" b="1" dirty="0" smtClean="0">
                <a:solidFill>
                  <a:schemeClr val="bg1"/>
                </a:solidFill>
                <a:effectLst>
                  <a:outerShdw blurRad="50800" dist="50800" dir="2700000" algn="tl" rotWithShape="0">
                    <a:srgbClr val="000000"/>
                  </a:outerShdw>
                </a:effectLst>
                <a:latin typeface="Calibri" pitchFamily="34" charset="0"/>
              </a:rPr>
              <a:t>Strainers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900" b="1" dirty="0" smtClean="0">
                <a:solidFill>
                  <a:schemeClr val="bg1"/>
                </a:solidFill>
                <a:effectLst>
                  <a:outerShdw blurRad="50800" dist="50800" dir="2700000" algn="tl" rotWithShape="0">
                    <a:srgbClr val="000000"/>
                  </a:outerShdw>
                </a:effectLst>
                <a:latin typeface="Calibri" pitchFamily="34" charset="0"/>
              </a:rPr>
              <a:t>Mechanical Filters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900" b="1" dirty="0" smtClean="0">
                <a:solidFill>
                  <a:schemeClr val="bg1"/>
                </a:solidFill>
                <a:effectLst>
                  <a:outerShdw blurRad="50800" dist="50800" dir="2700000" algn="tl" rotWithShape="0">
                    <a:srgbClr val="000000"/>
                  </a:outerShdw>
                </a:effectLst>
                <a:latin typeface="Calibri" pitchFamily="34" charset="0"/>
              </a:rPr>
              <a:t>Settling</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5" name="Content Placeholder 2"/>
          <p:cNvSpPr txBox="1">
            <a:spLocks/>
          </p:cNvSpPr>
          <p:nvPr/>
        </p:nvSpPr>
        <p:spPr>
          <a:xfrm>
            <a:off x="3200400" y="2259239"/>
            <a:ext cx="28956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R="0" lvl="0" algn="l" defTabSz="457200" rtl="0" eaLnBrk="1" fontAlgn="auto" latinLnBrk="0" hangingPunct="1">
              <a:lnSpc>
                <a:spcPct val="100000"/>
              </a:lnSpc>
              <a:spcBef>
                <a:spcPts val="1200"/>
              </a:spcBef>
              <a:spcAft>
                <a:spcPts val="1200"/>
              </a:spcAft>
              <a:buClrTx/>
              <a:buSzTx/>
              <a:tabLst/>
              <a:defRPr/>
            </a:pPr>
            <a:r>
              <a:rPr lang="en-US" sz="2900" b="1" dirty="0" smtClean="0">
                <a:solidFill>
                  <a:schemeClr val="bg1"/>
                </a:solidFill>
                <a:effectLst>
                  <a:outerShdw blurRad="50800" dist="50800" dir="2700000" algn="tl" rotWithShape="0">
                    <a:srgbClr val="000000"/>
                  </a:outerShdw>
                </a:effectLst>
                <a:latin typeface="Calibri" pitchFamily="34" charset="0"/>
              </a:rPr>
              <a:t>Microbe Removal</a:t>
            </a:r>
          </a:p>
          <a:p>
            <a:pPr marL="274320" indent="-274320">
              <a:spcBef>
                <a:spcPts val="1200"/>
              </a:spcBef>
              <a:spcAft>
                <a:spcPts val="1200"/>
              </a:spcAft>
              <a:buFont typeface="Arial" pitchFamily="34" charset="0"/>
              <a:buChar char="•"/>
              <a:defRPr/>
            </a:pPr>
            <a:r>
              <a:rPr lang="en-US" sz="2900" b="1" dirty="0" smtClean="0">
                <a:solidFill>
                  <a:schemeClr val="bg1"/>
                </a:solidFill>
                <a:effectLst>
                  <a:outerShdw blurRad="50800" dist="50800" dir="2700000" algn="tl" rotWithShape="0">
                    <a:srgbClr val="000000"/>
                  </a:outerShdw>
                </a:effectLst>
                <a:latin typeface="Calibri" pitchFamily="34" charset="0"/>
              </a:rPr>
              <a:t>Boiling</a:t>
            </a:r>
          </a:p>
          <a:p>
            <a:pPr marL="274320" indent="-274320">
              <a:spcBef>
                <a:spcPts val="1200"/>
              </a:spcBef>
              <a:spcAft>
                <a:spcPts val="1200"/>
              </a:spcAft>
              <a:buFont typeface="Arial" pitchFamily="34" charset="0"/>
              <a:buChar char="•"/>
              <a:defRPr/>
            </a:pPr>
            <a:r>
              <a:rPr lang="en-US" sz="2900" b="1" dirty="0" smtClean="0">
                <a:solidFill>
                  <a:schemeClr val="bg1"/>
                </a:solidFill>
                <a:effectLst>
                  <a:outerShdw blurRad="50800" dist="50800" dir="2700000" algn="tl" rotWithShape="0">
                    <a:srgbClr val="000000"/>
                  </a:outerShdw>
                </a:effectLst>
                <a:latin typeface="Calibri" pitchFamily="34" charset="0"/>
              </a:rPr>
              <a:t>Chemical Treatment</a:t>
            </a:r>
          </a:p>
          <a:p>
            <a:pPr marL="274320" indent="-274320">
              <a:spcBef>
                <a:spcPts val="1200"/>
              </a:spcBef>
              <a:spcAft>
                <a:spcPts val="1200"/>
              </a:spcAft>
              <a:buFont typeface="Arial" pitchFamily="34" charset="0"/>
              <a:buChar char="•"/>
              <a:defRPr/>
            </a:pPr>
            <a:r>
              <a:rPr lang="en-US" sz="2900" b="1" dirty="0" smtClean="0">
                <a:solidFill>
                  <a:schemeClr val="bg1"/>
                </a:solidFill>
                <a:effectLst>
                  <a:outerShdw blurRad="50800" dist="50800" dir="2700000" algn="tl" rotWithShape="0">
                    <a:srgbClr val="000000"/>
                  </a:outerShdw>
                </a:effectLst>
                <a:latin typeface="Calibri" pitchFamily="34" charset="0"/>
              </a:rPr>
              <a:t>Ultra-violet Light</a:t>
            </a:r>
          </a:p>
        </p:txBody>
      </p:sp>
      <p:sp>
        <p:nvSpPr>
          <p:cNvPr id="17" name="Content Placeholder 2"/>
          <p:cNvSpPr txBox="1">
            <a:spLocks/>
          </p:cNvSpPr>
          <p:nvPr/>
        </p:nvSpPr>
        <p:spPr>
          <a:xfrm>
            <a:off x="6248400" y="2241096"/>
            <a:ext cx="28956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R="0" lvl="0" algn="l" defTabSz="457200" rtl="0" eaLnBrk="1" fontAlgn="auto" latinLnBrk="0" hangingPunct="1">
              <a:lnSpc>
                <a:spcPct val="100000"/>
              </a:lnSpc>
              <a:spcBef>
                <a:spcPts val="1200"/>
              </a:spcBef>
              <a:spcAft>
                <a:spcPts val="1200"/>
              </a:spcAft>
              <a:buClrTx/>
              <a:buSzTx/>
              <a:tabLst/>
              <a:defRPr/>
            </a:pPr>
            <a:r>
              <a:rPr lang="en-US" sz="2900" b="1" dirty="0" smtClean="0">
                <a:solidFill>
                  <a:schemeClr val="bg1"/>
                </a:solidFill>
                <a:effectLst>
                  <a:outerShdw blurRad="50800" dist="50800" dir="2700000" algn="tl" rotWithShape="0">
                    <a:srgbClr val="000000"/>
                  </a:outerShdw>
                </a:effectLst>
                <a:latin typeface="Calibri" pitchFamily="34" charset="0"/>
              </a:rPr>
              <a:t>Chemical Removal</a:t>
            </a:r>
          </a:p>
          <a:p>
            <a:pPr marL="274320" marR="0" lvl="0" indent="-274320" fontAlgn="auto">
              <a:lnSpc>
                <a:spcPct val="100000"/>
              </a:lnSpc>
              <a:spcBef>
                <a:spcPts val="1200"/>
              </a:spcBef>
              <a:spcAft>
                <a:spcPts val="1200"/>
              </a:spcAft>
              <a:buClrTx/>
              <a:buSzTx/>
              <a:buFont typeface="Arial" pitchFamily="34" charset="0"/>
              <a:buChar char="•"/>
              <a:tabLst/>
              <a:defRPr/>
            </a:pPr>
            <a:r>
              <a:rPr lang="en-US" sz="2900" b="1" dirty="0" smtClean="0">
                <a:solidFill>
                  <a:schemeClr val="bg1"/>
                </a:solidFill>
                <a:effectLst>
                  <a:outerShdw blurRad="50800" dist="50800" dir="2700000" algn="tl" rotWithShape="0">
                    <a:srgbClr val="000000"/>
                  </a:outerShdw>
                </a:effectLst>
                <a:latin typeface="Calibri" pitchFamily="34" charset="0"/>
              </a:rPr>
              <a:t>Distillation</a:t>
            </a:r>
          </a:p>
        </p:txBody>
      </p:sp>
      <p:pic>
        <p:nvPicPr>
          <p:cNvPr id="107522" name="Picture 2" descr="http://blog.2012pro.com/wp-content/uploads/Water_Purification_Survive_After_Global_Disaster_Dec_2012.png"/>
          <p:cNvPicPr>
            <a:picLocks noChangeAspect="1" noChangeArrowheads="1"/>
          </p:cNvPicPr>
          <p:nvPr/>
        </p:nvPicPr>
        <p:blipFill>
          <a:blip r:embed="rId3"/>
          <a:srcRect/>
          <a:stretch>
            <a:fillRect/>
          </a:stretch>
        </p:blipFill>
        <p:spPr bwMode="auto">
          <a:xfrm>
            <a:off x="6477001" y="4191000"/>
            <a:ext cx="2370906" cy="2254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lide Number Placeholder 10"/>
          <p:cNvSpPr>
            <a:spLocks noGrp="1"/>
          </p:cNvSpPr>
          <p:nvPr>
            <p:ph type="sldNum" sz="quarter" idx="12"/>
          </p:nvPr>
        </p:nvSpPr>
        <p:spPr/>
        <p:txBody>
          <a:bodyPr/>
          <a:lstStyle/>
          <a:p>
            <a:fld id="{09F307A9-962B-D343-AB25-FB6922D86A32}" type="slidenum">
              <a:rPr lang="en-US" smtClean="0"/>
              <a:pPr/>
              <a:t>85</a:t>
            </a:fld>
            <a:endParaRPr lang="en-US" dirty="0"/>
          </a:p>
        </p:txBody>
      </p:sp>
    </p:spTree>
    <p:extLst>
      <p:ext uri="{BB962C8B-B14F-4D97-AF65-F5344CB8AC3E}">
        <p14:creationId xmlns:p14="http://schemas.microsoft.com/office/powerpoint/2010/main" xmlns="" val="500796207"/>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Shelter</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32500" lnSpcReduction="20000"/>
          </a:bodyPr>
          <a:lstStyle/>
          <a:p>
            <a:pPr marR="0" lvl="0" algn="l" defTabSz="457200" rtl="0" eaLnBrk="1" fontAlgn="auto" latinLnBrk="0" hangingPunct="1">
              <a:lnSpc>
                <a:spcPct val="100000"/>
              </a:lnSpc>
              <a:spcBef>
                <a:spcPts val="1200"/>
              </a:spcBef>
              <a:spcAft>
                <a:spcPts val="1200"/>
              </a:spcAft>
              <a:buClrTx/>
              <a:buSzTx/>
              <a:tabLst/>
              <a:defRPr/>
            </a:pPr>
            <a:r>
              <a:rPr lang="en-US" sz="7200" b="1" dirty="0" smtClean="0">
                <a:solidFill>
                  <a:schemeClr val="bg1"/>
                </a:solidFill>
                <a:effectLst>
                  <a:outerShdw blurRad="50800" dist="50800" dir="2700000" algn="tl" rotWithShape="0">
                    <a:srgbClr val="000000"/>
                  </a:outerShdw>
                </a:effectLst>
                <a:latin typeface="Calibri" pitchFamily="34" charset="0"/>
              </a:rPr>
              <a:t>Choose a location in your home, office, area that is safe</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000" b="1" dirty="0" smtClean="0">
                <a:solidFill>
                  <a:schemeClr val="bg1"/>
                </a:solidFill>
                <a:effectLst>
                  <a:outerShdw blurRad="50800" dist="50800" dir="2700000" algn="tl" rotWithShape="0">
                    <a:srgbClr val="000000"/>
                  </a:outerShdw>
                </a:effectLst>
                <a:latin typeface="Calibri" pitchFamily="34" charset="0"/>
              </a:rPr>
              <a:t>Examples</a:t>
            </a:r>
            <a:r>
              <a:rPr lang="en-US" sz="7200" b="1" dirty="0" smtClean="0">
                <a:solidFill>
                  <a:schemeClr val="bg1"/>
                </a:solidFill>
                <a:effectLst>
                  <a:outerShdw blurRad="50800" dist="50800" dir="2700000" algn="tl" rotWithShape="0">
                    <a:srgbClr val="000000"/>
                  </a:outerShdw>
                </a:effectLst>
                <a:latin typeface="Calibri" pitchFamily="34" charset="0"/>
              </a:rPr>
              <a:t>:</a:t>
            </a:r>
          </a:p>
          <a:p>
            <a:pPr marL="731520" lvl="1" indent="-342900">
              <a:spcBef>
                <a:spcPts val="600"/>
              </a:spcBef>
              <a:spcAft>
                <a:spcPts val="600"/>
              </a:spcAft>
              <a:buFont typeface="Arial"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Flood = Upper floor or roof; leave area</a:t>
            </a:r>
          </a:p>
          <a:p>
            <a:pPr marL="731520" lvl="1" indent="-342900">
              <a:spcBef>
                <a:spcPts val="600"/>
              </a:spcBef>
              <a:spcAft>
                <a:spcPts val="600"/>
              </a:spcAft>
              <a:buFont typeface="Arial"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Terrorism/violence = Safe house; leave area</a:t>
            </a:r>
          </a:p>
          <a:p>
            <a:pPr marR="0" lvl="0" algn="l" defTabSz="457200" rtl="0" eaLnBrk="1" fontAlgn="auto" latinLnBrk="0" hangingPunct="1">
              <a:lnSpc>
                <a:spcPct val="100000"/>
              </a:lnSpc>
              <a:spcBef>
                <a:spcPts val="1200"/>
              </a:spcBef>
              <a:spcAft>
                <a:spcPts val="1200"/>
              </a:spcAft>
              <a:buClrTx/>
              <a:buSzTx/>
              <a:tabLst/>
              <a:defRPr/>
            </a:pPr>
            <a:r>
              <a:rPr lang="en-US" sz="7200" b="1" dirty="0" smtClean="0">
                <a:solidFill>
                  <a:schemeClr val="bg1"/>
                </a:solidFill>
                <a:effectLst>
                  <a:outerShdw blurRad="50800" dist="50800" dir="2700000" algn="tl" rotWithShape="0">
                    <a:srgbClr val="000000"/>
                  </a:outerShdw>
                </a:effectLst>
                <a:latin typeface="Calibri" pitchFamily="34" charset="0"/>
              </a:rPr>
              <a:t>C</a:t>
            </a:r>
            <a:r>
              <a:rPr kumimoji="0" lang="en-US" sz="7200" b="1" i="0" u="none" strike="noStrike" kern="1200" cap="none" spc="0" normalizeH="0" noProof="0" dirty="0" err="1" smtClean="0">
                <a:ln>
                  <a:noFill/>
                </a:ln>
                <a:solidFill>
                  <a:schemeClr val="bg1"/>
                </a:solidFill>
                <a:effectLst>
                  <a:outerShdw blurRad="50800" dist="50800" dir="2700000" algn="tl" rotWithShape="0">
                    <a:srgbClr val="000000"/>
                  </a:outerShdw>
                </a:effectLst>
                <a:uLnTx/>
                <a:uFillTx/>
                <a:latin typeface="Calibri" pitchFamily="34" charset="0"/>
              </a:rPr>
              <a:t>hoose</a:t>
            </a:r>
            <a:r>
              <a:rPr kumimoji="0" lang="en-US" sz="72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a location that has access to communications and water.</a:t>
            </a:r>
            <a:endParaRPr kumimoji="0" lang="en-US" sz="72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pic>
        <p:nvPicPr>
          <p:cNvPr id="4099" name="Picture 3"/>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181600" y="1371601"/>
            <a:ext cx="3534246"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Tree>
    <p:extLst>
      <p:ext uri="{BB962C8B-B14F-4D97-AF65-F5344CB8AC3E}">
        <p14:creationId xmlns:p14="http://schemas.microsoft.com/office/powerpoint/2010/main" xmlns="" val="3270312534"/>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Shelter</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92500" lnSpcReduction="10000"/>
          </a:bodyPr>
          <a:lstStyle/>
          <a:p>
            <a:pPr marR="0" lvl="0" algn="l" defTabSz="457200" rtl="0" eaLnBrk="1" fontAlgn="auto" latinLnBrk="0" hangingPunct="1">
              <a:lnSpc>
                <a:spcPct val="100000"/>
              </a:lnSpc>
              <a:spcBef>
                <a:spcPts val="1200"/>
              </a:spcBef>
              <a:spcAft>
                <a:spcPts val="1200"/>
              </a:spcAft>
              <a:buClrTx/>
              <a:buSzTx/>
              <a:tabLst/>
              <a:defRPr/>
            </a:pPr>
            <a:r>
              <a:rPr kumimoji="0" lang="en-US" sz="2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Examples of temporary</a:t>
            </a:r>
            <a:r>
              <a:rPr kumimoji="0" lang="en-US" sz="24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rPr>
              <a:t> Shelter in order of preference:</a:t>
            </a:r>
          </a:p>
          <a:p>
            <a:pPr marL="171450" indent="-171450">
              <a:spcBef>
                <a:spcPts val="1200"/>
              </a:spcBef>
              <a:spcAft>
                <a:spcPts val="1200"/>
              </a:spcAft>
              <a:buFont typeface="Arial" pitchFamily="34" charset="0"/>
              <a:buChar char="•"/>
              <a:defRPr/>
            </a:pPr>
            <a:r>
              <a:rPr lang="en-US" sz="2000" b="1" dirty="0" smtClean="0">
                <a:solidFill>
                  <a:schemeClr val="bg1"/>
                </a:solidFill>
                <a:effectLst>
                  <a:outerShdw blurRad="50800" dist="50800" dir="2700000" algn="tl" rotWithShape="0">
                    <a:srgbClr val="000000"/>
                  </a:outerShdw>
                </a:effectLst>
                <a:latin typeface="Calibri" pitchFamily="34" charset="0"/>
              </a:rPr>
              <a:t>Your own disaster prepared home</a:t>
            </a:r>
          </a:p>
          <a:p>
            <a:pPr marL="171450" indent="-171450">
              <a:spcBef>
                <a:spcPts val="1200"/>
              </a:spcBef>
              <a:spcAft>
                <a:spcPts val="1200"/>
              </a:spcAft>
              <a:buFont typeface="Arial" pitchFamily="34" charset="0"/>
              <a:buChar char="•"/>
              <a:defRPr/>
            </a:pPr>
            <a:r>
              <a:rPr lang="en-US" sz="2000" b="1" dirty="0" smtClean="0">
                <a:solidFill>
                  <a:schemeClr val="bg1"/>
                </a:solidFill>
                <a:effectLst>
                  <a:outerShdw blurRad="50800" dist="50800" dir="2700000" algn="tl" rotWithShape="0">
                    <a:srgbClr val="000000"/>
                  </a:outerShdw>
                </a:effectLst>
                <a:latin typeface="Calibri" pitchFamily="34" charset="0"/>
              </a:rPr>
              <a:t>Relative’s </a:t>
            </a:r>
            <a:r>
              <a:rPr lang="en-US" sz="2000" b="1" dirty="0">
                <a:solidFill>
                  <a:schemeClr val="bg1"/>
                </a:solidFill>
                <a:effectLst>
                  <a:outerShdw blurRad="50800" dist="50800" dir="2700000" algn="tl" rotWithShape="0">
                    <a:srgbClr val="000000"/>
                  </a:outerShdw>
                </a:effectLst>
                <a:latin typeface="Calibri" pitchFamily="34" charset="0"/>
              </a:rPr>
              <a:t>and </a:t>
            </a:r>
            <a:r>
              <a:rPr lang="en-US" sz="2000" b="1" dirty="0" smtClean="0">
                <a:solidFill>
                  <a:schemeClr val="bg1"/>
                </a:solidFill>
                <a:effectLst>
                  <a:outerShdw blurRad="50800" dist="50800" dir="2700000" algn="tl" rotWithShape="0">
                    <a:srgbClr val="000000"/>
                  </a:outerShdw>
                </a:effectLst>
                <a:latin typeface="Calibri" pitchFamily="34" charset="0"/>
              </a:rPr>
              <a:t>Friend’s Homes</a:t>
            </a:r>
            <a:endParaRPr kumimoji="0" lang="en-US" sz="20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171450" marR="0" lvl="0" indent="-17145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noProof="0" dirty="0" smtClean="0">
                <a:solidFill>
                  <a:schemeClr val="bg1"/>
                </a:solidFill>
                <a:effectLst>
                  <a:outerShdw blurRad="50800" dist="50800" dir="2700000" algn="tl" rotWithShape="0">
                    <a:srgbClr val="000000"/>
                  </a:outerShdw>
                </a:effectLst>
                <a:latin typeface="Calibri" pitchFamily="34" charset="0"/>
              </a:rPr>
              <a:t>Government Camps / Mass Shelter Centers</a:t>
            </a:r>
          </a:p>
          <a:p>
            <a:pPr marL="171450" marR="0" lvl="0" indent="-17145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en-US" sz="2000" b="1" i="0" u="none" strike="noStrike" kern="1200" cap="none" spc="0" normalizeH="0" baseline="0" dirty="0" smtClean="0">
                <a:ln>
                  <a:noFill/>
                </a:ln>
                <a:solidFill>
                  <a:schemeClr val="bg1"/>
                </a:solidFill>
                <a:effectLst>
                  <a:outerShdw blurRad="50800" dist="50800" dir="2700000" algn="tl" rotWithShape="0">
                    <a:srgbClr val="000000"/>
                  </a:outerShdw>
                </a:effectLst>
                <a:uLnTx/>
                <a:uFillTx/>
                <a:latin typeface="Calibri" pitchFamily="34" charset="0"/>
              </a:rPr>
              <a:t>Abandoned</a:t>
            </a:r>
            <a:r>
              <a:rPr kumimoji="0" lang="en-US" sz="2000" b="1" i="0" u="none" strike="noStrike" kern="1200" cap="none" spc="0" normalizeH="0" dirty="0" smtClean="0">
                <a:ln>
                  <a:noFill/>
                </a:ln>
                <a:solidFill>
                  <a:schemeClr val="bg1"/>
                </a:solidFill>
                <a:effectLst>
                  <a:outerShdw blurRad="50800" dist="50800" dir="2700000" algn="tl" rotWithShape="0">
                    <a:srgbClr val="000000"/>
                  </a:outerShdw>
                </a:effectLst>
                <a:uLnTx/>
                <a:uFillTx/>
                <a:latin typeface="Calibri" pitchFamily="34" charset="0"/>
              </a:rPr>
              <a:t> Buildings/Parking Garages</a:t>
            </a:r>
          </a:p>
          <a:p>
            <a:pPr marL="171450" marR="0" lvl="0" indent="-17145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dirty="0" smtClean="0">
                <a:solidFill>
                  <a:schemeClr val="bg1"/>
                </a:solidFill>
                <a:effectLst>
                  <a:outerShdw blurRad="50800" dist="50800" dir="2700000" algn="tl" rotWithShape="0">
                    <a:srgbClr val="000000"/>
                  </a:outerShdw>
                </a:effectLst>
                <a:latin typeface="Calibri" pitchFamily="34" charset="0"/>
              </a:rPr>
              <a:t>Tents/Tarps</a:t>
            </a:r>
            <a:endParaRPr kumimoji="0" lang="en-US" sz="2000" b="1" i="0" u="none" strike="noStrike" kern="1200" cap="none" spc="0" normalizeH="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R="0" lvl="0" algn="l" defTabSz="457200" rtl="0" eaLnBrk="1" fontAlgn="auto" latinLnBrk="0" hangingPunct="1">
              <a:lnSpc>
                <a:spcPct val="100000"/>
              </a:lnSpc>
              <a:spcBef>
                <a:spcPts val="1200"/>
              </a:spcBef>
              <a:spcAft>
                <a:spcPts val="1200"/>
              </a:spcAft>
              <a:buClrTx/>
              <a:buSzTx/>
              <a:tabLst/>
              <a:defRPr/>
            </a:pPr>
            <a:endParaRPr kumimoji="0" lang="en-US" sz="12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207000" y="1371601"/>
            <a:ext cx="3505199" cy="3370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Tree>
    <p:extLst>
      <p:ext uri="{BB962C8B-B14F-4D97-AF65-F5344CB8AC3E}">
        <p14:creationId xmlns:p14="http://schemas.microsoft.com/office/powerpoint/2010/main" xmlns="" val="2840808577"/>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Basic Survival Needs</a:t>
            </a: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Food Guidelines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8768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274320" algn="l" defTabSz="457200" rtl="0" eaLnBrk="1" fontAlgn="auto" latinLnBrk="0" hangingPunct="1">
              <a:lnSpc>
                <a:spcPct val="100000"/>
              </a:lnSpc>
              <a:spcBef>
                <a:spcPts val="1200"/>
              </a:spcBef>
              <a:spcAft>
                <a:spcPts val="6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Cleanliness</a:t>
            </a:r>
          </a:p>
          <a:p>
            <a:pPr marL="731520" lvl="1" indent="-274320">
              <a:spcBef>
                <a:spcPts val="1200"/>
              </a:spcBef>
              <a:spcAft>
                <a:spcPts val="600"/>
              </a:spcAft>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Clean Utensils and Hands</a:t>
            </a:r>
          </a:p>
          <a:p>
            <a:pPr marL="731520" lvl="1" indent="-274320">
              <a:spcBef>
                <a:spcPts val="1200"/>
              </a:spcBef>
              <a:spcAft>
                <a:spcPts val="600"/>
              </a:spcAft>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Cover Food</a:t>
            </a:r>
          </a:p>
          <a:p>
            <a:pPr marL="731520" lvl="1" indent="-274320">
              <a:spcBef>
                <a:spcPts val="1200"/>
              </a:spcBef>
              <a:spcAft>
                <a:spcPts val="600"/>
              </a:spcAft>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Keep Garbage Away – No Accumulation</a:t>
            </a:r>
          </a:p>
          <a:p>
            <a:pPr marL="274320" indent="-274320">
              <a:spcBef>
                <a:spcPts val="1200"/>
              </a:spcBef>
              <a:spcAft>
                <a:spcPts val="600"/>
              </a:spcAft>
              <a:buFont typeface="Arial" pitchFamily="34" charset="0"/>
              <a:buChar char="•"/>
              <a:defRPr/>
            </a:pPr>
            <a:r>
              <a:rPr lang="en-US" sz="9600" b="1" dirty="0" smtClean="0">
                <a:solidFill>
                  <a:schemeClr val="bg1"/>
                </a:solidFill>
                <a:effectLst>
                  <a:outerShdw blurRad="50800" dist="50800" dir="2700000" algn="tl" rotWithShape="0">
                    <a:srgbClr val="000000"/>
                  </a:outerShdw>
                </a:effectLst>
                <a:latin typeface="Calibri" pitchFamily="34" charset="0"/>
              </a:rPr>
              <a:t>Safety</a:t>
            </a:r>
          </a:p>
          <a:p>
            <a:pPr marL="731520" lvl="1" indent="-274320">
              <a:spcBef>
                <a:spcPts val="1200"/>
              </a:spcBef>
              <a:spcAft>
                <a:spcPts val="600"/>
              </a:spcAft>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Discard Food Exposed Flood Water</a:t>
            </a:r>
          </a:p>
          <a:p>
            <a:pPr marL="731520" lvl="1" indent="-274320">
              <a:spcBef>
                <a:spcPts val="1200"/>
              </a:spcBef>
              <a:spcAft>
                <a:spcPts val="600"/>
              </a:spcAft>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Discard disfigured/bulging cans</a:t>
            </a:r>
          </a:p>
          <a:p>
            <a:pPr marL="731520" lvl="1" indent="-274320">
              <a:spcBef>
                <a:spcPts val="1200"/>
              </a:spcBef>
              <a:spcAft>
                <a:spcPts val="600"/>
              </a:spcAft>
              <a:buFont typeface="Calibri" pitchFamily="34" charset="0"/>
              <a:buChar char="—"/>
              <a:defRPr/>
            </a:pPr>
            <a:r>
              <a:rPr lang="en-US" sz="7200" b="1" dirty="0" smtClean="0">
                <a:solidFill>
                  <a:schemeClr val="bg1"/>
                </a:solidFill>
                <a:effectLst>
                  <a:outerShdw blurRad="50800" dist="50800" dir="2700000" algn="tl" rotWithShape="0">
                    <a:srgbClr val="000000"/>
                  </a:outerShdw>
                </a:effectLst>
                <a:latin typeface="Calibri" pitchFamily="34" charset="0"/>
              </a:rPr>
              <a:t>Discard Food with an unusual Color, Odor, or Texture</a:t>
            </a:r>
          </a:p>
          <a:p>
            <a:pPr>
              <a:spcBef>
                <a:spcPts val="600"/>
              </a:spcBef>
              <a:spcAft>
                <a:spcPts val="600"/>
              </a:spcAft>
              <a:defRPr/>
            </a:pPr>
            <a:endParaRPr kumimoji="0" lang="en-US" sz="5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pic>
        <p:nvPicPr>
          <p:cNvPr id="7170"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410200" y="1418771"/>
            <a:ext cx="3229429" cy="3229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fld id="{09F307A9-962B-D343-AB25-FB6922D86A32}" type="slidenum">
              <a:rPr lang="en-US" smtClean="0"/>
              <a:pPr/>
              <a:t>88</a:t>
            </a:fld>
            <a:endParaRPr lang="en-US" dirty="0"/>
          </a:p>
        </p:txBody>
      </p:sp>
    </p:spTree>
    <p:extLst>
      <p:ext uri="{BB962C8B-B14F-4D97-AF65-F5344CB8AC3E}">
        <p14:creationId xmlns:p14="http://schemas.microsoft.com/office/powerpoint/2010/main" xmlns="" val="488020280"/>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92500"/>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Survive the Environment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Basic Guidelines</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0" rtlCol="0">
            <a:normAutofit fontScale="400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7500" b="1" dirty="0" smtClean="0">
                <a:solidFill>
                  <a:schemeClr val="bg1"/>
                </a:solidFill>
                <a:effectLst>
                  <a:outerShdw blurRad="50800" dist="50800" dir="2700000" algn="tl" rotWithShape="0">
                    <a:srgbClr val="000000"/>
                  </a:outerShdw>
                </a:effectLst>
                <a:latin typeface="Calibri" pitchFamily="34" charset="0"/>
              </a:rPr>
              <a:t>Stay warm</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7500" b="1" dirty="0" smtClean="0">
                <a:solidFill>
                  <a:schemeClr val="bg1"/>
                </a:solidFill>
                <a:effectLst>
                  <a:outerShdw blurRad="50800" dist="50800" dir="2700000" algn="tl" rotWithShape="0">
                    <a:srgbClr val="000000"/>
                  </a:outerShdw>
                </a:effectLst>
                <a:latin typeface="Calibri" pitchFamily="34" charset="0"/>
              </a:rPr>
              <a:t>Stay dry</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7500" b="1" dirty="0" smtClean="0">
                <a:solidFill>
                  <a:schemeClr val="bg1"/>
                </a:solidFill>
                <a:effectLst>
                  <a:outerShdw blurRad="50800" dist="50800" dir="2700000" algn="tl" rotWithShape="0">
                    <a:srgbClr val="000000"/>
                  </a:outerShdw>
                </a:effectLst>
                <a:latin typeface="Calibri" pitchFamily="34" charset="0"/>
              </a:rPr>
              <a:t>Stay clean</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7500" b="1" dirty="0" smtClean="0">
                <a:solidFill>
                  <a:schemeClr val="bg1"/>
                </a:solidFill>
                <a:effectLst>
                  <a:outerShdw blurRad="50800" dist="50800" dir="2700000" algn="tl" rotWithShape="0">
                    <a:srgbClr val="000000"/>
                  </a:outerShdw>
                </a:effectLst>
                <a:latin typeface="Calibri" pitchFamily="34" charset="0"/>
              </a:rPr>
              <a:t>Protect your feet</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7500" b="1" dirty="0" smtClean="0">
                <a:solidFill>
                  <a:schemeClr val="bg1"/>
                </a:solidFill>
                <a:effectLst>
                  <a:outerShdw blurRad="50800" dist="50800" dir="2700000" algn="tl" rotWithShape="0">
                    <a:srgbClr val="000000"/>
                  </a:outerShdw>
                </a:effectLst>
                <a:latin typeface="Calibri" pitchFamily="34" charset="0"/>
              </a:rPr>
              <a:t>Stay hydrated</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7500" b="1" dirty="0" smtClean="0">
                <a:solidFill>
                  <a:schemeClr val="bg1"/>
                </a:solidFill>
                <a:effectLst>
                  <a:outerShdw blurRad="50800" dist="50800" dir="2700000" algn="tl" rotWithShape="0">
                    <a:srgbClr val="000000"/>
                  </a:outerShdw>
                </a:effectLst>
                <a:latin typeface="Calibri" pitchFamily="34" charset="0"/>
              </a:rPr>
              <a:t>Communicate</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8194"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638800" y="1328511"/>
            <a:ext cx="3048000" cy="3813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pPr/>
              <a:t>89</a:t>
            </a:fld>
            <a:endParaRPr lang="en-US" dirty="0"/>
          </a:p>
        </p:txBody>
      </p:sp>
    </p:spTree>
    <p:extLst>
      <p:ext uri="{BB962C8B-B14F-4D97-AF65-F5344CB8AC3E}">
        <p14:creationId xmlns:p14="http://schemas.microsoft.com/office/powerpoint/2010/main" xmlns="" val="171331273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47800" y="106362"/>
            <a:ext cx="7162800" cy="1036638"/>
          </a:xfrm>
        </p:spPr>
        <p:txBody>
          <a:bodyPr>
            <a:normAutofit fontScale="90000"/>
          </a:bodyPr>
          <a:lstStyle/>
          <a:p>
            <a:r>
              <a:rPr lang="en-US" dirty="0" smtClean="0"/>
              <a:t>Some Natural Disasters are Increasing</a:t>
            </a:r>
            <a:endParaRPr lang="en-US" dirty="0"/>
          </a:p>
        </p:txBody>
      </p:sp>
      <p:pic>
        <p:nvPicPr>
          <p:cNvPr id="4" name="Picture 8" descr="trends-in-natural-disasters_a899.jpg"/>
          <p:cNvPicPr>
            <a:picLocks noChangeAspect="1"/>
          </p:cNvPicPr>
          <p:nvPr/>
        </p:nvPicPr>
        <p:blipFill>
          <a:blip r:embed="rId3">
            <a:extLst>
              <a:ext uri="{28A0092B-C50C-407E-A947-70E740481C1C}">
                <a14:useLocalDpi xmlns:a14="http://schemas.microsoft.com/office/drawing/2010/main" xmlns=""/>
              </a:ext>
            </a:extLst>
          </a:blip>
          <a:srcRect/>
          <a:stretch>
            <a:fillRect/>
          </a:stretch>
        </p:blipFill>
        <p:spPr bwMode="auto">
          <a:xfrm>
            <a:off x="-7258" y="-1"/>
            <a:ext cx="9151258" cy="6845437"/>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2804047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92500"/>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Survive the Environment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Warm &amp; Dry</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indent="-342900">
              <a:spcBef>
                <a:spcPts val="1200"/>
              </a:spcBef>
              <a:spcAft>
                <a:spcPts val="600"/>
              </a:spcAft>
              <a:buFont typeface="Arial" pitchFamily="34" charset="0"/>
              <a:buChar char="•"/>
              <a:defRPr/>
            </a:pPr>
            <a:r>
              <a:rPr lang="en-US" sz="9200" b="1" dirty="0" smtClean="0">
                <a:solidFill>
                  <a:schemeClr val="bg1"/>
                </a:solidFill>
                <a:effectLst>
                  <a:outerShdw blurRad="50800" dist="50800" dir="2700000" algn="tl" rotWithShape="0">
                    <a:srgbClr val="000000"/>
                  </a:outerShdw>
                </a:effectLst>
                <a:latin typeface="Calibri" pitchFamily="34" charset="0"/>
              </a:rPr>
              <a:t>Heat Loss</a:t>
            </a:r>
          </a:p>
          <a:p>
            <a:pPr marL="731520" lvl="1" indent="-342900">
              <a:spcBef>
                <a:spcPts val="1200"/>
              </a:spcBef>
              <a:spcAft>
                <a:spcPts val="600"/>
              </a:spcAft>
              <a:buFont typeface="Calibri" pitchFamily="34" charset="0"/>
              <a:buChar char="—"/>
              <a:defRPr/>
            </a:pPr>
            <a:r>
              <a:rPr lang="en-US" sz="9200" b="1" dirty="0" smtClean="0">
                <a:solidFill>
                  <a:schemeClr val="bg1"/>
                </a:solidFill>
                <a:effectLst>
                  <a:outerShdw blurRad="50800" dist="50800" dir="2700000" algn="tl" rotWithShape="0">
                    <a:srgbClr val="000000"/>
                  </a:outerShdw>
                </a:effectLst>
                <a:latin typeface="Calibri" pitchFamily="34" charset="0"/>
              </a:rPr>
              <a:t>Body loses heat 25x faster in water</a:t>
            </a:r>
          </a:p>
          <a:p>
            <a:pPr marL="731520" lvl="1" indent="-342900">
              <a:spcBef>
                <a:spcPts val="1200"/>
              </a:spcBef>
              <a:spcAft>
                <a:spcPts val="600"/>
              </a:spcAft>
              <a:buFont typeface="Calibri" pitchFamily="34" charset="0"/>
              <a:buChar char="—"/>
              <a:defRPr/>
            </a:pPr>
            <a:r>
              <a:rPr lang="en-US" sz="9200" b="1" dirty="0" smtClean="0">
                <a:solidFill>
                  <a:schemeClr val="bg1"/>
                </a:solidFill>
                <a:effectLst>
                  <a:outerShdw blurRad="50800" dist="50800" dir="2700000" algn="tl" rotWithShape="0">
                    <a:srgbClr val="000000"/>
                  </a:outerShdw>
                </a:effectLst>
                <a:latin typeface="Calibri" pitchFamily="34" charset="0"/>
              </a:rPr>
              <a:t>Body cannot maintain its temperature in 33 C</a:t>
            </a:r>
          </a:p>
          <a:p>
            <a:pPr marL="274320" indent="-342900">
              <a:spcBef>
                <a:spcPts val="1200"/>
              </a:spcBef>
              <a:spcAft>
                <a:spcPts val="600"/>
              </a:spcAft>
              <a:buFont typeface="Arial" pitchFamily="34" charset="0"/>
              <a:buChar char="•"/>
              <a:defRPr/>
            </a:pPr>
            <a:r>
              <a:rPr lang="en-US" sz="9200" b="1" dirty="0" smtClean="0">
                <a:solidFill>
                  <a:schemeClr val="bg1"/>
                </a:solidFill>
                <a:effectLst>
                  <a:outerShdw blurRad="50800" dist="50800" dir="2700000" algn="tl" rotWithShape="0">
                    <a:srgbClr val="000000"/>
                  </a:outerShdw>
                </a:effectLst>
                <a:latin typeface="Calibri" pitchFamily="34" charset="0"/>
              </a:rPr>
              <a:t>Protection</a:t>
            </a:r>
          </a:p>
          <a:p>
            <a:pPr marL="731520" lvl="1" indent="-342900">
              <a:spcBef>
                <a:spcPts val="1200"/>
              </a:spcBef>
              <a:spcAft>
                <a:spcPts val="600"/>
              </a:spcAft>
              <a:buFont typeface="Calibri" pitchFamily="34" charset="0"/>
              <a:buChar char="—"/>
              <a:defRPr/>
            </a:pPr>
            <a:r>
              <a:rPr lang="en-US" sz="9200" b="1" dirty="0" smtClean="0">
                <a:solidFill>
                  <a:schemeClr val="bg1"/>
                </a:solidFill>
                <a:effectLst>
                  <a:outerShdw blurRad="50800" dist="50800" dir="2700000" algn="tl" rotWithShape="0">
                    <a:srgbClr val="000000"/>
                  </a:outerShdw>
                </a:effectLst>
                <a:latin typeface="Calibri" pitchFamily="34" charset="0"/>
              </a:rPr>
              <a:t>Protect Yourself from the rain &amp; build/find  shelter</a:t>
            </a:r>
          </a:p>
          <a:p>
            <a:pPr marL="731520" lvl="1" indent="-342900">
              <a:spcBef>
                <a:spcPts val="1200"/>
              </a:spcBef>
              <a:spcAft>
                <a:spcPts val="600"/>
              </a:spcAft>
              <a:buFont typeface="Calibri" pitchFamily="34" charset="0"/>
              <a:buChar char="—"/>
              <a:defRPr/>
            </a:pPr>
            <a:r>
              <a:rPr lang="en-US" sz="9200" b="1" dirty="0" smtClean="0">
                <a:solidFill>
                  <a:schemeClr val="bg1"/>
                </a:solidFill>
                <a:effectLst>
                  <a:outerShdw blurRad="50800" dist="50800" dir="2700000" algn="tl" rotWithShape="0">
                    <a:srgbClr val="000000"/>
                  </a:outerShdw>
                </a:effectLst>
                <a:latin typeface="Calibri" pitchFamily="34" charset="0"/>
              </a:rPr>
              <a:t>Attempt to dry yourself and wet clothes.</a:t>
            </a:r>
          </a:p>
          <a:p>
            <a:pPr marR="0" lvl="0" algn="l" defTabSz="457200" rtl="0" eaLnBrk="1" fontAlgn="auto" latinLnBrk="0" hangingPunct="1">
              <a:lnSpc>
                <a:spcPct val="100000"/>
              </a:lnSpc>
              <a:spcBef>
                <a:spcPts val="1200"/>
              </a:spcBef>
              <a:spcAft>
                <a:spcPts val="1200"/>
              </a:spcAft>
              <a:buClrTx/>
              <a:buSzTx/>
              <a:tabLst/>
              <a:defRPr/>
            </a:pPr>
            <a:endParaRPr lang="en-US" sz="5500" b="1" dirty="0" smtClean="0">
              <a:solidFill>
                <a:schemeClr val="bg1"/>
              </a:solidFill>
              <a:effectLst>
                <a:outerShdw blurRad="50800" dist="50800" dir="2700000" algn="tl" rotWithShape="0">
                  <a:srgbClr val="000000"/>
                </a:outerShdw>
              </a:effectLst>
              <a:latin typeface="Calibri" pitchFamily="34" charset="0"/>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486400" y="1371600"/>
            <a:ext cx="3071168"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pPr/>
              <a:t>90</a:t>
            </a:fld>
            <a:endParaRPr lang="en-US" dirty="0"/>
          </a:p>
        </p:txBody>
      </p:sp>
    </p:spTree>
    <p:extLst>
      <p:ext uri="{BB962C8B-B14F-4D97-AF65-F5344CB8AC3E}">
        <p14:creationId xmlns:p14="http://schemas.microsoft.com/office/powerpoint/2010/main" xmlns="" val="2014555012"/>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92500"/>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Survive the Environment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Stay Clean</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rmAutofit fontScale="25000" lnSpcReduction="20000"/>
          </a:bodyPr>
          <a:lstStyle/>
          <a:p>
            <a:pPr marL="274320" indent="-274320">
              <a:spcBef>
                <a:spcPts val="600"/>
              </a:spcBef>
              <a:spcAft>
                <a:spcPts val="600"/>
              </a:spcAft>
              <a:buFont typeface="Arial" pitchFamily="34" charset="0"/>
              <a:buChar char="•"/>
              <a:defRPr/>
            </a:pPr>
            <a:r>
              <a:rPr lang="en-US" sz="9600" b="1" dirty="0" smtClean="0">
                <a:solidFill>
                  <a:schemeClr val="bg1"/>
                </a:solidFill>
                <a:effectLst>
                  <a:outerShdw blurRad="50800" dist="50800" dir="2700000" algn="tl" rotWithShape="0">
                    <a:srgbClr val="000000"/>
                  </a:outerShdw>
                </a:effectLst>
                <a:latin typeface="Calibri" pitchFamily="34" charset="0"/>
              </a:rPr>
              <a:t>Prevent Disease and Infection</a:t>
            </a:r>
          </a:p>
          <a:p>
            <a:pPr marL="731520" lvl="1" indent="-274320">
              <a:lnSpc>
                <a:spcPct val="80000"/>
              </a:lnSpc>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Scabies</a:t>
            </a:r>
          </a:p>
          <a:p>
            <a:pPr marL="731520" lvl="1" indent="-274320">
              <a:lnSpc>
                <a:spcPct val="80000"/>
              </a:lnSpc>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Lice</a:t>
            </a:r>
          </a:p>
          <a:p>
            <a:pPr marL="731520" lvl="1" indent="-274320">
              <a:lnSpc>
                <a:spcPct val="80000"/>
              </a:lnSpc>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Cellulites</a:t>
            </a:r>
          </a:p>
          <a:p>
            <a:pPr marL="274320" indent="-342900">
              <a:spcBef>
                <a:spcPts val="600"/>
              </a:spcBef>
              <a:spcAft>
                <a:spcPts val="600"/>
              </a:spcAft>
              <a:buFont typeface="Arial" pitchFamily="34" charset="0"/>
              <a:buChar char="•"/>
              <a:defRPr/>
            </a:pPr>
            <a:r>
              <a:rPr lang="en-US" sz="9600" b="1" dirty="0" smtClean="0">
                <a:solidFill>
                  <a:schemeClr val="bg1"/>
                </a:solidFill>
                <a:effectLst>
                  <a:outerShdw blurRad="50800" dist="50800" dir="2700000" algn="tl" rotWithShape="0">
                    <a:srgbClr val="000000"/>
                  </a:outerShdw>
                </a:effectLst>
                <a:latin typeface="Calibri" pitchFamily="34" charset="0"/>
              </a:rPr>
              <a:t>Wash susceptible areas:</a:t>
            </a:r>
          </a:p>
          <a:p>
            <a:pPr marL="731520" lvl="1" indent="-342900">
              <a:lnSpc>
                <a:spcPct val="80000"/>
              </a:lnSpc>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Groin and Armpits</a:t>
            </a:r>
          </a:p>
          <a:p>
            <a:pPr marL="731520" lvl="1" indent="-342900">
              <a:lnSpc>
                <a:spcPct val="80000"/>
              </a:lnSpc>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Hands</a:t>
            </a:r>
          </a:p>
          <a:p>
            <a:pPr marL="731520" lvl="1" indent="-342900">
              <a:lnSpc>
                <a:spcPct val="80000"/>
              </a:lnSpc>
              <a:spcBef>
                <a:spcPts val="600"/>
              </a:spcBef>
              <a:spcAft>
                <a:spcPts val="600"/>
              </a:spcAft>
              <a:buFont typeface="Arial"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Hair</a:t>
            </a:r>
          </a:p>
          <a:p>
            <a:pPr marL="274320" marR="0" lvl="0" indent="-274320" algn="l" defTabSz="457200" rtl="0" eaLnBrk="1" fontAlgn="auto" latinLnBrk="0" hangingPunct="1">
              <a:lnSpc>
                <a:spcPct val="100000"/>
              </a:lnSpc>
              <a:spcBef>
                <a:spcPts val="600"/>
              </a:spcBef>
              <a:spcAft>
                <a:spcPts val="6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If no water: Air bath (expose to air and sun for 1 hour)</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5638800" y="1371600"/>
            <a:ext cx="2971800" cy="3276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pPr/>
              <a:t>91</a:t>
            </a:fld>
            <a:endParaRPr lang="en-US" dirty="0"/>
          </a:p>
        </p:txBody>
      </p:sp>
    </p:spTree>
    <p:extLst>
      <p:ext uri="{BB962C8B-B14F-4D97-AF65-F5344CB8AC3E}">
        <p14:creationId xmlns:p14="http://schemas.microsoft.com/office/powerpoint/2010/main" xmlns="" val="2419193845"/>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92500"/>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Survive the Environment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Protect Your Feet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274320" algn="l" defTabSz="457200" rtl="0" eaLnBrk="1" fontAlgn="auto" latinLnBrk="0" hangingPunct="1">
              <a:lnSpc>
                <a:spcPct val="100000"/>
              </a:lnSpc>
              <a:spcBef>
                <a:spcPts val="1200"/>
              </a:spcBef>
              <a:spcAft>
                <a:spcPts val="600"/>
              </a:spcAft>
              <a:buClrTx/>
              <a:buSzTx/>
              <a:buFont typeface="Arial" pitchFamily="34" charset="0"/>
              <a:buChar char="•"/>
              <a:tabLst/>
              <a:defRPr/>
            </a:pPr>
            <a:r>
              <a:rPr lang="en-US" sz="9600" b="1" dirty="0" smtClean="0">
                <a:solidFill>
                  <a:schemeClr val="bg1"/>
                </a:solidFill>
                <a:effectLst>
                  <a:outerShdw blurRad="50800" dist="50800" dir="2700000" algn="tl" rotWithShape="0">
                    <a:srgbClr val="000000"/>
                  </a:outerShdw>
                </a:effectLst>
                <a:latin typeface="Calibri" pitchFamily="34" charset="0"/>
              </a:rPr>
              <a:t>Protection</a:t>
            </a:r>
          </a:p>
          <a:p>
            <a:pPr marL="731520" lvl="1" indent="-274320">
              <a:spcBef>
                <a:spcPts val="1200"/>
              </a:spcBef>
              <a:spcAft>
                <a:spcPts val="600"/>
              </a:spcAft>
              <a:buFont typeface="Calibri"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Break-in shoes</a:t>
            </a:r>
          </a:p>
          <a:p>
            <a:pPr marL="731520" lvl="1" indent="-274320">
              <a:spcBef>
                <a:spcPts val="1200"/>
              </a:spcBef>
              <a:spcAft>
                <a:spcPts val="600"/>
              </a:spcAft>
              <a:buFont typeface="Calibri"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Powder and Change Socks</a:t>
            </a:r>
          </a:p>
          <a:p>
            <a:pPr marL="731520" lvl="1" indent="-274320">
              <a:spcBef>
                <a:spcPts val="1200"/>
              </a:spcBef>
              <a:spcAft>
                <a:spcPts val="600"/>
              </a:spcAft>
              <a:buFont typeface="Calibri"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Wool socks</a:t>
            </a:r>
          </a:p>
          <a:p>
            <a:pPr marL="731520" lvl="1" indent="-274320">
              <a:spcBef>
                <a:spcPts val="1200"/>
              </a:spcBef>
              <a:spcAft>
                <a:spcPts val="600"/>
              </a:spcAft>
              <a:buFont typeface="Calibri"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Smooth Tape</a:t>
            </a:r>
          </a:p>
          <a:p>
            <a:pPr marL="274320" indent="-274320">
              <a:spcBef>
                <a:spcPts val="1200"/>
              </a:spcBef>
              <a:spcAft>
                <a:spcPts val="600"/>
              </a:spcAft>
              <a:buFont typeface="Arial" pitchFamily="34" charset="0"/>
              <a:buChar char="•"/>
              <a:defRPr/>
            </a:pPr>
            <a:r>
              <a:rPr lang="en-US" sz="9600" b="1" dirty="0" smtClean="0">
                <a:solidFill>
                  <a:schemeClr val="bg1"/>
                </a:solidFill>
                <a:effectLst>
                  <a:outerShdw blurRad="50800" dist="50800" dir="2700000" algn="tl" rotWithShape="0">
                    <a:srgbClr val="000000"/>
                  </a:outerShdw>
                </a:effectLst>
                <a:latin typeface="Calibri" pitchFamily="34" charset="0"/>
              </a:rPr>
              <a:t>Treatment</a:t>
            </a:r>
          </a:p>
          <a:p>
            <a:pPr marL="731520" lvl="1" indent="-274320">
              <a:spcBef>
                <a:spcPts val="1200"/>
              </a:spcBef>
              <a:spcAft>
                <a:spcPts val="600"/>
              </a:spcAft>
              <a:buFont typeface="Calibri"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Do not open blisters</a:t>
            </a:r>
          </a:p>
          <a:p>
            <a:pPr marL="731520" lvl="1" indent="-274320">
              <a:spcBef>
                <a:spcPts val="1200"/>
              </a:spcBef>
              <a:spcAft>
                <a:spcPts val="600"/>
              </a:spcAft>
              <a:buFont typeface="Calibri" pitchFamily="34" charset="0"/>
              <a:buChar char="—"/>
              <a:defRPr/>
            </a:pPr>
            <a:r>
              <a:rPr lang="en-US" sz="8000" b="1" dirty="0" smtClean="0">
                <a:solidFill>
                  <a:schemeClr val="bg1"/>
                </a:solidFill>
                <a:effectLst>
                  <a:outerShdw blurRad="50800" dist="50800" dir="2700000" algn="tl" rotWithShape="0">
                    <a:srgbClr val="000000"/>
                  </a:outerShdw>
                </a:effectLst>
                <a:latin typeface="Calibri" pitchFamily="34" charset="0"/>
              </a:rPr>
              <a:t>Clean &amp; dress open blisters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228771" y="1404257"/>
            <a:ext cx="3381829" cy="2552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pPr/>
              <a:t>92</a:t>
            </a:fld>
            <a:endParaRPr lang="en-US" dirty="0"/>
          </a:p>
        </p:txBody>
      </p:sp>
    </p:spTree>
    <p:extLst>
      <p:ext uri="{BB962C8B-B14F-4D97-AF65-F5344CB8AC3E}">
        <p14:creationId xmlns:p14="http://schemas.microsoft.com/office/powerpoint/2010/main" xmlns="" val="218935637"/>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92500"/>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Survive the Environment</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Stay Hydrated</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800" b="1" dirty="0" smtClean="0">
                <a:solidFill>
                  <a:schemeClr val="bg1"/>
                </a:solidFill>
                <a:effectLst>
                  <a:outerShdw blurRad="50800" dist="50800" dir="2700000" algn="tl" rotWithShape="0">
                    <a:srgbClr val="000000"/>
                  </a:outerShdw>
                </a:effectLst>
                <a:latin typeface="Calibri" pitchFamily="34" charset="0"/>
              </a:rPr>
              <a:t>Dehydration Kills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800" b="1" dirty="0" smtClean="0">
                <a:solidFill>
                  <a:schemeClr val="bg1"/>
                </a:solidFill>
                <a:effectLst>
                  <a:outerShdw blurRad="50800" dist="50800" dir="2700000" algn="tl" rotWithShape="0">
                    <a:srgbClr val="000000"/>
                  </a:outerShdw>
                </a:effectLst>
                <a:latin typeface="Calibri" pitchFamily="34" charset="0"/>
              </a:rPr>
              <a:t>Never ration water</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8800" b="1" dirty="0" smtClean="0">
                <a:solidFill>
                  <a:schemeClr val="bg1"/>
                </a:solidFill>
                <a:effectLst>
                  <a:outerShdw blurRad="50800" dist="50800" dir="2700000" algn="tl" rotWithShape="0">
                    <a:srgbClr val="000000"/>
                  </a:outerShdw>
                </a:effectLst>
                <a:latin typeface="Calibri" pitchFamily="34" charset="0"/>
              </a:rPr>
              <a:t>Symptoms</a:t>
            </a:r>
          </a:p>
          <a:p>
            <a:pPr marL="731520" lvl="1" indent="-342900">
              <a:spcBef>
                <a:spcPts val="600"/>
              </a:spcBef>
              <a:spcAft>
                <a:spcPts val="600"/>
              </a:spcAft>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Thirst</a:t>
            </a:r>
          </a:p>
          <a:p>
            <a:pPr marL="731520" lvl="1" indent="-342900">
              <a:spcBef>
                <a:spcPts val="600"/>
              </a:spcBef>
              <a:spcAft>
                <a:spcPts val="600"/>
              </a:spcAft>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Dark Urine</a:t>
            </a:r>
          </a:p>
          <a:p>
            <a:pPr marL="731520" lvl="1" indent="-342900">
              <a:spcBef>
                <a:spcPts val="600"/>
              </a:spcBef>
              <a:spcAft>
                <a:spcPts val="600"/>
              </a:spcAft>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Fatigue</a:t>
            </a:r>
          </a:p>
          <a:p>
            <a:pPr marL="731520" lvl="1" indent="-342900">
              <a:spcBef>
                <a:spcPts val="600"/>
              </a:spcBef>
              <a:spcAft>
                <a:spcPts val="600"/>
              </a:spcAft>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Headache</a:t>
            </a:r>
          </a:p>
          <a:p>
            <a:pPr marL="731520" lvl="1" indent="-342900">
              <a:spcBef>
                <a:spcPts val="600"/>
              </a:spcBef>
              <a:spcAft>
                <a:spcPts val="600"/>
              </a:spcAft>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Nausea</a:t>
            </a:r>
          </a:p>
          <a:p>
            <a:pPr marL="731520" lvl="1" indent="-342900">
              <a:spcBef>
                <a:spcPts val="600"/>
              </a:spcBef>
              <a:spcAft>
                <a:spcPts val="600"/>
              </a:spcAft>
              <a:buFont typeface="Arial" pitchFamily="34" charset="0"/>
              <a:buChar char="•"/>
              <a:defRPr/>
            </a:pPr>
            <a:r>
              <a:rPr lang="en-US" sz="5600" b="1" dirty="0" smtClean="0">
                <a:solidFill>
                  <a:schemeClr val="bg1"/>
                </a:solidFill>
                <a:effectLst>
                  <a:outerShdw blurRad="50800" dist="50800" dir="2700000" algn="tl" rotWithShape="0">
                    <a:srgbClr val="000000"/>
                  </a:outerShdw>
                </a:effectLst>
                <a:latin typeface="Calibri" pitchFamily="34" charset="0"/>
              </a:rPr>
              <a:t>Irritability</a:t>
            </a:r>
          </a:p>
          <a:p>
            <a:pPr marL="274320" indent="-342900">
              <a:spcBef>
                <a:spcPts val="600"/>
              </a:spcBef>
              <a:spcAft>
                <a:spcPts val="600"/>
              </a:spcAft>
              <a:buFont typeface="Arial" pitchFamily="34" charset="0"/>
              <a:buChar char="•"/>
              <a:defRPr/>
            </a:pPr>
            <a:r>
              <a:rPr lang="en-US" sz="8800" b="1" dirty="0" smtClean="0">
                <a:solidFill>
                  <a:schemeClr val="bg1"/>
                </a:solidFill>
                <a:effectLst>
                  <a:outerShdw blurRad="50800" dist="50800" dir="2700000" algn="tl" rotWithShape="0">
                    <a:srgbClr val="000000"/>
                  </a:outerShdw>
                </a:effectLst>
                <a:latin typeface="Calibri" pitchFamily="34" charset="0"/>
              </a:rPr>
              <a:t>If you are thirsty you are already dehydrated!</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486400" y="1524000"/>
            <a:ext cx="3135087" cy="4000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pPr/>
              <a:t>93</a:t>
            </a:fld>
            <a:endParaRPr lang="en-US" dirty="0"/>
          </a:p>
        </p:txBody>
      </p:sp>
    </p:spTree>
    <p:extLst>
      <p:ext uri="{BB962C8B-B14F-4D97-AF65-F5344CB8AC3E}">
        <p14:creationId xmlns:p14="http://schemas.microsoft.com/office/powerpoint/2010/main" xmlns="" val="467529073"/>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Exercise</a:t>
            </a:r>
          </a:p>
        </p:txBody>
      </p:sp>
      <p:sp>
        <p:nvSpPr>
          <p:cNvPr id="6" name="Slide Number Placeholder 5"/>
          <p:cNvSpPr>
            <a:spLocks noGrp="1"/>
          </p:cNvSpPr>
          <p:nvPr>
            <p:ph type="sldNum" sz="quarter" idx="12"/>
          </p:nvPr>
        </p:nvSpPr>
        <p:spPr/>
        <p:txBody>
          <a:bodyPr/>
          <a:lstStyle/>
          <a:p>
            <a:fld id="{09F307A9-962B-D343-AB25-FB6922D86A32}" type="slidenum">
              <a:rPr lang="en-US" smtClean="0"/>
              <a:pPr/>
              <a:t>94</a:t>
            </a:fld>
            <a:endParaRPr lang="en-US" dirty="0"/>
          </a:p>
        </p:txBody>
      </p:sp>
    </p:spTree>
    <p:extLst>
      <p:ext uri="{BB962C8B-B14F-4D97-AF65-F5344CB8AC3E}">
        <p14:creationId xmlns:p14="http://schemas.microsoft.com/office/powerpoint/2010/main" xmlns="" val="1850911544"/>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858000" cy="914400"/>
          </a:xfrm>
        </p:spPr>
        <p:txBody>
          <a:bodyPr/>
          <a:lstStyle/>
          <a:p>
            <a:r>
              <a:rPr lang="en-US" dirty="0" smtClean="0"/>
              <a:t>Exercise</a:t>
            </a:r>
            <a:endParaRPr lang="en-US" dirty="0"/>
          </a:p>
        </p:txBody>
      </p:sp>
      <p:sp>
        <p:nvSpPr>
          <p:cNvPr id="3" name="Content Placeholder 2"/>
          <p:cNvSpPr>
            <a:spLocks noGrp="1"/>
          </p:cNvSpPr>
          <p:nvPr>
            <p:ph idx="1"/>
          </p:nvPr>
        </p:nvSpPr>
        <p:spPr>
          <a:xfrm>
            <a:off x="762000" y="1284514"/>
            <a:ext cx="8001000" cy="5029200"/>
          </a:xfrm>
          <a:prstGeom prst="roundRect">
            <a:avLst>
              <a:gd name="adj" fmla="val 8334"/>
            </a:avLst>
          </a:prstGeom>
        </p:spPr>
        <p:txBody>
          <a:bodyPr>
            <a:noAutofit/>
          </a:bodyPr>
          <a:lstStyle/>
          <a:p>
            <a:pPr marL="0" indent="0">
              <a:spcBef>
                <a:spcPts val="1200"/>
              </a:spcBef>
              <a:spcAft>
                <a:spcPts val="1200"/>
              </a:spcAft>
              <a:buNone/>
            </a:pPr>
            <a:r>
              <a:rPr lang="en-US" sz="2800" dirty="0" smtClean="0">
                <a:effectLst/>
              </a:rPr>
              <a:t>You hear a Emergency Broadcast announcement that a tanker truck full of chlorine has crashed at an intersection east of your location. Just as the broadcast is about to begin announcing which areas are to be evacuated and which are to shelter in place, you lose signal. You can’t find any information about the crash on the internet but you quickly download this map and check the weather forecast. The wind is moving from east to west at 6km per hour. Based off of this information, will you shelter in place or attempt to evacuate?</a:t>
            </a:r>
            <a:endParaRPr lang="en-US" sz="2800" b="1" dirty="0" smtClean="0">
              <a:effectLst>
                <a:outerShdw blurRad="38100" dist="38100" dir="2700000" algn="tl">
                  <a:srgbClr val="000000">
                    <a:alpha val="43137"/>
                  </a:srgbClr>
                </a:outerShdw>
              </a:effectLst>
              <a:latin typeface="Calibri" pitchFamily="34" charset="0"/>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95</a:t>
            </a:fld>
            <a:endParaRPr lang="en-US" dirty="0"/>
          </a:p>
        </p:txBody>
      </p:sp>
    </p:spTree>
    <p:extLst>
      <p:ext uri="{BB962C8B-B14F-4D97-AF65-F5344CB8AC3E}">
        <p14:creationId xmlns:p14="http://schemas.microsoft.com/office/powerpoint/2010/main" xmlns="" val="1622065014"/>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Exercise</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625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Evacuate </a:t>
            </a:r>
            <a:r>
              <a:rPr lang="en-US" sz="4400" b="1" dirty="0" err="1" smtClean="0">
                <a:solidFill>
                  <a:prstClr val="white"/>
                </a:solidFill>
                <a:effectLst>
                  <a:outerShdw blurRad="50800" dist="50800" dir="2700000" algn="tl" rotWithShape="0">
                    <a:srgbClr val="000000"/>
                  </a:outerShdw>
                </a:effectLst>
              </a:rPr>
              <a:t>vs</a:t>
            </a:r>
            <a:r>
              <a:rPr lang="en-US" sz="4400" b="1" dirty="0" smtClean="0">
                <a:solidFill>
                  <a:prstClr val="white"/>
                </a:solidFill>
                <a:effectLst>
                  <a:outerShdw blurRad="50800" dist="50800" dir="2700000" algn="tl" rotWithShape="0">
                    <a:srgbClr val="000000"/>
                  </a:outerShdw>
                </a:effectLst>
              </a:rPr>
              <a:t> Shelter in Place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Autofit/>
          </a:bodyPr>
          <a:lstStyle/>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dirty="0" smtClean="0">
                <a:solidFill>
                  <a:schemeClr val="bg1"/>
                </a:solidFill>
                <a:effectLst>
                  <a:outerShdw blurRad="50800" dist="50800" dir="2700000" algn="tl" rotWithShape="0">
                    <a:srgbClr val="000000"/>
                  </a:outerShdw>
                </a:effectLst>
                <a:latin typeface="Calibri" pitchFamily="34" charset="0"/>
              </a:rPr>
              <a:t>How much time do you have? Wind &amp; distance?</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dirty="0" smtClean="0">
                <a:solidFill>
                  <a:schemeClr val="bg1"/>
                </a:solidFill>
                <a:effectLst>
                  <a:outerShdw blurRad="50800" dist="50800" dir="2700000" algn="tl" rotWithShape="0">
                    <a:srgbClr val="000000"/>
                  </a:outerShdw>
                </a:effectLst>
                <a:latin typeface="Calibri" pitchFamily="34" charset="0"/>
              </a:rPr>
              <a:t>What are the routes/road conditions?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dirty="0" smtClean="0">
                <a:solidFill>
                  <a:schemeClr val="bg1"/>
                </a:solidFill>
                <a:effectLst>
                  <a:outerShdw blurRad="50800" dist="50800" dir="2700000" algn="tl" rotWithShape="0">
                    <a:srgbClr val="000000"/>
                  </a:outerShdw>
                </a:effectLst>
                <a:latin typeface="Calibri" pitchFamily="34" charset="0"/>
              </a:rPr>
              <a:t>Do you have enough time to evacuate?</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dirty="0" smtClean="0">
                <a:solidFill>
                  <a:schemeClr val="bg1"/>
                </a:solidFill>
                <a:effectLst>
                  <a:outerShdw blurRad="50800" dist="50800" dir="2700000" algn="tl" rotWithShape="0">
                    <a:srgbClr val="000000"/>
                  </a:outerShdw>
                </a:effectLst>
                <a:latin typeface="Calibri" pitchFamily="34" charset="0"/>
              </a:rPr>
              <a:t>Can your location be properly prepared?</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2000" b="1" dirty="0" smtClean="0">
                <a:solidFill>
                  <a:schemeClr val="bg1"/>
                </a:solidFill>
                <a:effectLst>
                  <a:outerShdw blurRad="50800" dist="50800" dir="2700000" algn="tl" rotWithShape="0">
                    <a:srgbClr val="000000"/>
                  </a:outerShdw>
                </a:effectLst>
                <a:latin typeface="Calibri" pitchFamily="34" charset="0"/>
              </a:rPr>
              <a:t>What is Chlorine Gas?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7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8194" name="Picture 2"/>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5181600" y="1295400"/>
            <a:ext cx="3810000" cy="54071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pPr/>
              <a:t>96</a:t>
            </a:fld>
            <a:endParaRPr lang="en-US" dirty="0"/>
          </a:p>
        </p:txBody>
      </p:sp>
    </p:spTree>
    <p:extLst>
      <p:ext uri="{BB962C8B-B14F-4D97-AF65-F5344CB8AC3E}">
        <p14:creationId xmlns:p14="http://schemas.microsoft.com/office/powerpoint/2010/main" xmlns="" val="950779056"/>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cstate="screen">
            <a:extLst>
              <a:ext uri="{28A0092B-C50C-407E-A947-70E740481C1C}">
                <a14:useLocalDpi xmlns:a14="http://schemas.microsoft.com/office/drawing/2010/main" xmlns=""/>
              </a:ext>
            </a:extLst>
          </a:blip>
          <a:srcRect/>
          <a:stretch/>
        </p:blipFill>
        <p:spPr bwMode="auto">
          <a:xfrm>
            <a:off x="0" y="23616"/>
            <a:ext cx="9144000" cy="68343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1" name="Rectangle 20"/>
          <p:cNvSpPr/>
          <p:nvPr/>
        </p:nvSpPr>
        <p:spPr>
          <a:xfrm>
            <a:off x="7834086" y="-7036"/>
            <a:ext cx="1324428" cy="142217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Explosion 1 5"/>
          <p:cNvSpPr/>
          <p:nvPr/>
        </p:nvSpPr>
        <p:spPr>
          <a:xfrm>
            <a:off x="6905485" y="1110123"/>
            <a:ext cx="457200" cy="609600"/>
          </a:xfrm>
          <a:prstGeom prst="irregularSeal1">
            <a:avLst/>
          </a:prstGeom>
          <a:gradFill flip="none" rotWithShape="1">
            <a:gsLst>
              <a:gs pos="0">
                <a:srgbClr val="FFF200"/>
              </a:gs>
              <a:gs pos="45000">
                <a:srgbClr val="FF7A00"/>
              </a:gs>
              <a:gs pos="70000">
                <a:srgbClr val="FF0300"/>
              </a:gs>
              <a:gs pos="100000">
                <a:srgbClr val="4D0808"/>
              </a:gs>
            </a:gsLst>
            <a:lin ang="2700000" scaled="1"/>
            <a:tileRec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7134085" y="1719723"/>
            <a:ext cx="1324115" cy="2521636"/>
          </a:xfrm>
          <a:prstGeom prst="triangle">
            <a:avLst>
              <a:gd name="adj" fmla="val 1708"/>
            </a:avLst>
          </a:prstGeom>
          <a:solidFill>
            <a:srgbClr val="FF0000">
              <a:alpha val="31000"/>
            </a:srgbClr>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5715000"/>
            <a:ext cx="2743200" cy="11171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228600" y="6172200"/>
            <a:ext cx="2209800" cy="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flipV="1">
            <a:off x="76597" y="6171803"/>
            <a:ext cx="305594" cy="15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flipH="1" flipV="1">
            <a:off x="2286397" y="6171803"/>
            <a:ext cx="305594" cy="15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990600" y="6248400"/>
            <a:ext cx="990600" cy="400110"/>
          </a:xfrm>
          <a:prstGeom prst="rect">
            <a:avLst/>
          </a:prstGeom>
          <a:noFill/>
        </p:spPr>
        <p:txBody>
          <a:bodyPr wrap="square" rtlCol="0">
            <a:spAutoFit/>
          </a:bodyPr>
          <a:lstStyle/>
          <a:p>
            <a:r>
              <a:rPr lang="en-US" sz="2000" b="1" dirty="0" smtClean="0"/>
              <a:t>1 KM</a:t>
            </a:r>
            <a:endParaRPr lang="en-US" sz="2000" b="1" dirty="0"/>
          </a:p>
        </p:txBody>
      </p:sp>
      <p:sp>
        <p:nvSpPr>
          <p:cNvPr id="13" name="Rectangle 12"/>
          <p:cNvSpPr/>
          <p:nvPr/>
        </p:nvSpPr>
        <p:spPr>
          <a:xfrm>
            <a:off x="4953000" y="5729514"/>
            <a:ext cx="2133600" cy="11171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5305285" y="6266090"/>
            <a:ext cx="1447800" cy="1588"/>
          </a:xfrm>
          <a:prstGeom prst="line">
            <a:avLst/>
          </a:prstGeom>
          <a:ln w="31750">
            <a:solidFill>
              <a:schemeClr val="tx1"/>
            </a:solidFill>
            <a:headEnd type="triangle" w="lg" len="lg"/>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638800" y="6324600"/>
            <a:ext cx="990600" cy="400110"/>
          </a:xfrm>
          <a:prstGeom prst="rect">
            <a:avLst/>
          </a:prstGeom>
          <a:noFill/>
        </p:spPr>
        <p:txBody>
          <a:bodyPr wrap="square" rtlCol="0">
            <a:spAutoFit/>
          </a:bodyPr>
          <a:lstStyle/>
          <a:p>
            <a:r>
              <a:rPr lang="en-US" sz="2000" b="1" dirty="0" smtClean="0"/>
              <a:t>Wind</a:t>
            </a:r>
            <a:endParaRPr lang="en-US" sz="2000" b="1" dirty="0"/>
          </a:p>
        </p:txBody>
      </p:sp>
      <p:cxnSp>
        <p:nvCxnSpPr>
          <p:cNvPr id="18" name="Straight Connector 17"/>
          <p:cNvCxnSpPr/>
          <p:nvPr/>
        </p:nvCxnSpPr>
        <p:spPr>
          <a:xfrm>
            <a:off x="8545284" y="304800"/>
            <a:ext cx="0" cy="805323"/>
          </a:xfrm>
          <a:prstGeom prst="line">
            <a:avLst/>
          </a:prstGeom>
          <a:ln w="31750">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8077200" y="-19110"/>
            <a:ext cx="990600" cy="400110"/>
          </a:xfrm>
          <a:prstGeom prst="rect">
            <a:avLst/>
          </a:prstGeom>
          <a:noFill/>
        </p:spPr>
        <p:txBody>
          <a:bodyPr wrap="square" rtlCol="0">
            <a:spAutoFit/>
          </a:bodyPr>
          <a:lstStyle/>
          <a:p>
            <a:r>
              <a:rPr lang="en-US" sz="2000" b="1" dirty="0" smtClean="0"/>
              <a:t>North</a:t>
            </a:r>
            <a:endParaRPr lang="en-US" sz="2000" b="1" dirty="0"/>
          </a:p>
        </p:txBody>
      </p:sp>
      <p:sp>
        <p:nvSpPr>
          <p:cNvPr id="23" name="Slide Number Placeholder 22"/>
          <p:cNvSpPr>
            <a:spLocks noGrp="1"/>
          </p:cNvSpPr>
          <p:nvPr>
            <p:ph type="sldNum" sz="quarter" idx="12"/>
          </p:nvPr>
        </p:nvSpPr>
        <p:spPr/>
        <p:txBody>
          <a:bodyPr/>
          <a:lstStyle/>
          <a:p>
            <a:fld id="{09F307A9-962B-D343-AB25-FB6922D86A32}" type="slidenum">
              <a:rPr lang="en-US" smtClean="0"/>
              <a:pPr/>
              <a:t>97</a:t>
            </a:fld>
            <a:endParaRPr lang="en-US" dirty="0"/>
          </a:p>
        </p:txBody>
      </p:sp>
      <p:sp>
        <p:nvSpPr>
          <p:cNvPr id="19" name="TextBox 18"/>
          <p:cNvSpPr txBox="1"/>
          <p:nvPr/>
        </p:nvSpPr>
        <p:spPr>
          <a:xfrm>
            <a:off x="990600" y="5715000"/>
            <a:ext cx="990600" cy="400110"/>
          </a:xfrm>
          <a:prstGeom prst="rect">
            <a:avLst/>
          </a:prstGeom>
          <a:noFill/>
        </p:spPr>
        <p:txBody>
          <a:bodyPr wrap="square" rtlCol="0">
            <a:spAutoFit/>
          </a:bodyPr>
          <a:lstStyle/>
          <a:p>
            <a:r>
              <a:rPr lang="en-US" sz="2000" b="1" dirty="0" smtClean="0"/>
              <a:t>Scale</a:t>
            </a:r>
            <a:endParaRPr lang="en-US" sz="2000" b="1" dirty="0"/>
          </a:p>
        </p:txBody>
      </p:sp>
      <p:sp>
        <p:nvSpPr>
          <p:cNvPr id="25" name="Freeform 24"/>
          <p:cNvSpPr/>
          <p:nvPr/>
        </p:nvSpPr>
        <p:spPr>
          <a:xfrm rot="5400000">
            <a:off x="2490686" y="-2052596"/>
            <a:ext cx="2152713" cy="7134085"/>
          </a:xfrm>
          <a:custGeom>
            <a:avLst/>
            <a:gdLst>
              <a:gd name="connsiteX0" fmla="*/ 0 w 1981200"/>
              <a:gd name="connsiteY0" fmla="*/ 7134085 h 7134085"/>
              <a:gd name="connsiteX1" fmla="*/ 990600 w 1981200"/>
              <a:gd name="connsiteY1" fmla="*/ 0 h 7134085"/>
              <a:gd name="connsiteX2" fmla="*/ 1981200 w 1981200"/>
              <a:gd name="connsiteY2" fmla="*/ 7134085 h 7134085"/>
              <a:gd name="connsiteX3" fmla="*/ 0 w 1981200"/>
              <a:gd name="connsiteY3" fmla="*/ 7134085 h 7134085"/>
              <a:gd name="connsiteX0" fmla="*/ 0 w 1981200"/>
              <a:gd name="connsiteY0" fmla="*/ 7134085 h 7134085"/>
              <a:gd name="connsiteX1" fmla="*/ 990600 w 1981200"/>
              <a:gd name="connsiteY1" fmla="*/ 0 h 7134085"/>
              <a:gd name="connsiteX2" fmla="*/ 1884196 w 1981200"/>
              <a:gd name="connsiteY2" fmla="*/ 6597057 h 7134085"/>
              <a:gd name="connsiteX3" fmla="*/ 1981200 w 1981200"/>
              <a:gd name="connsiteY3" fmla="*/ 7134085 h 7134085"/>
              <a:gd name="connsiteX4" fmla="*/ 0 w 1981200"/>
              <a:gd name="connsiteY4" fmla="*/ 7134085 h 7134085"/>
              <a:gd name="connsiteX0" fmla="*/ 0 w 1981202"/>
              <a:gd name="connsiteY0" fmla="*/ 7134085 h 7134085"/>
              <a:gd name="connsiteX1" fmla="*/ 990600 w 1981202"/>
              <a:gd name="connsiteY1" fmla="*/ 0 h 7134085"/>
              <a:gd name="connsiteX2" fmla="*/ 1981202 w 1981202"/>
              <a:gd name="connsiteY2" fmla="*/ 6524486 h 7134085"/>
              <a:gd name="connsiteX3" fmla="*/ 1981200 w 1981202"/>
              <a:gd name="connsiteY3" fmla="*/ 7134085 h 7134085"/>
              <a:gd name="connsiteX4" fmla="*/ 0 w 1981202"/>
              <a:gd name="connsiteY4" fmla="*/ 7134085 h 7134085"/>
              <a:gd name="connsiteX0" fmla="*/ 0 w 1981202"/>
              <a:gd name="connsiteY0" fmla="*/ 7134085 h 7134085"/>
              <a:gd name="connsiteX1" fmla="*/ 186024 w 1981202"/>
              <a:gd name="connsiteY1" fmla="*/ 5885857 h 7134085"/>
              <a:gd name="connsiteX2" fmla="*/ 990600 w 1981202"/>
              <a:gd name="connsiteY2" fmla="*/ 0 h 7134085"/>
              <a:gd name="connsiteX3" fmla="*/ 1981202 w 1981202"/>
              <a:gd name="connsiteY3" fmla="*/ 6524486 h 7134085"/>
              <a:gd name="connsiteX4" fmla="*/ 1981200 w 1981202"/>
              <a:gd name="connsiteY4" fmla="*/ 7134085 h 7134085"/>
              <a:gd name="connsiteX5" fmla="*/ 0 w 1981202"/>
              <a:gd name="connsiteY5" fmla="*/ 7134085 h 7134085"/>
              <a:gd name="connsiteX0" fmla="*/ 0 w 1981202"/>
              <a:gd name="connsiteY0" fmla="*/ 7134085 h 7134085"/>
              <a:gd name="connsiteX1" fmla="*/ 2 w 1981202"/>
              <a:gd name="connsiteY1" fmla="*/ 5838686 h 7134085"/>
              <a:gd name="connsiteX2" fmla="*/ 990600 w 1981202"/>
              <a:gd name="connsiteY2" fmla="*/ 0 h 7134085"/>
              <a:gd name="connsiteX3" fmla="*/ 1981202 w 1981202"/>
              <a:gd name="connsiteY3" fmla="*/ 6524486 h 7134085"/>
              <a:gd name="connsiteX4" fmla="*/ 1981200 w 1981202"/>
              <a:gd name="connsiteY4" fmla="*/ 7134085 h 7134085"/>
              <a:gd name="connsiteX5" fmla="*/ 0 w 1981202"/>
              <a:gd name="connsiteY5" fmla="*/ 7134085 h 7134085"/>
              <a:gd name="connsiteX0" fmla="*/ 0 w 1981202"/>
              <a:gd name="connsiteY0" fmla="*/ 7134085 h 7134085"/>
              <a:gd name="connsiteX1" fmla="*/ 2 w 1981202"/>
              <a:gd name="connsiteY1" fmla="*/ 5838686 h 7134085"/>
              <a:gd name="connsiteX2" fmla="*/ 461797 w 1981202"/>
              <a:gd name="connsiteY2" fmla="*/ 3273286 h 7134085"/>
              <a:gd name="connsiteX3" fmla="*/ 990600 w 1981202"/>
              <a:gd name="connsiteY3" fmla="*/ 0 h 7134085"/>
              <a:gd name="connsiteX4" fmla="*/ 1981202 w 1981202"/>
              <a:gd name="connsiteY4" fmla="*/ 6524486 h 7134085"/>
              <a:gd name="connsiteX5" fmla="*/ 1981200 w 1981202"/>
              <a:gd name="connsiteY5" fmla="*/ 7134085 h 7134085"/>
              <a:gd name="connsiteX6" fmla="*/ 0 w 1981202"/>
              <a:gd name="connsiteY6" fmla="*/ 7134085 h 7134085"/>
              <a:gd name="connsiteX0" fmla="*/ 0 w 1981202"/>
              <a:gd name="connsiteY0" fmla="*/ 7134085 h 7134085"/>
              <a:gd name="connsiteX1" fmla="*/ 2 w 1981202"/>
              <a:gd name="connsiteY1" fmla="*/ 5838686 h 7134085"/>
              <a:gd name="connsiteX2" fmla="*/ 400113 w 1981202"/>
              <a:gd name="connsiteY2" fmla="*/ 3276601 h 7134085"/>
              <a:gd name="connsiteX3" fmla="*/ 990600 w 1981202"/>
              <a:gd name="connsiteY3" fmla="*/ 0 h 7134085"/>
              <a:gd name="connsiteX4" fmla="*/ 1981202 w 1981202"/>
              <a:gd name="connsiteY4" fmla="*/ 6524486 h 7134085"/>
              <a:gd name="connsiteX5" fmla="*/ 1981200 w 1981202"/>
              <a:gd name="connsiteY5" fmla="*/ 7134085 h 7134085"/>
              <a:gd name="connsiteX6" fmla="*/ 0 w 1981202"/>
              <a:gd name="connsiteY6" fmla="*/ 7134085 h 7134085"/>
              <a:gd name="connsiteX0" fmla="*/ 0 w 1981202"/>
              <a:gd name="connsiteY0" fmla="*/ 7134085 h 7134085"/>
              <a:gd name="connsiteX1" fmla="*/ 2 w 1981202"/>
              <a:gd name="connsiteY1" fmla="*/ 5838686 h 7134085"/>
              <a:gd name="connsiteX2" fmla="*/ 400113 w 1981202"/>
              <a:gd name="connsiteY2" fmla="*/ 3276601 h 7134085"/>
              <a:gd name="connsiteX3" fmla="*/ 990600 w 1981202"/>
              <a:gd name="connsiteY3" fmla="*/ 0 h 7134085"/>
              <a:gd name="connsiteX4" fmla="*/ 1535854 w 1981202"/>
              <a:gd name="connsiteY4" fmla="*/ 3563572 h 7134085"/>
              <a:gd name="connsiteX5" fmla="*/ 1981202 w 1981202"/>
              <a:gd name="connsiteY5" fmla="*/ 6524486 h 7134085"/>
              <a:gd name="connsiteX6" fmla="*/ 1981200 w 1981202"/>
              <a:gd name="connsiteY6" fmla="*/ 7134085 h 7134085"/>
              <a:gd name="connsiteX7" fmla="*/ 0 w 1981202"/>
              <a:gd name="connsiteY7" fmla="*/ 7134085 h 7134085"/>
              <a:gd name="connsiteX0" fmla="*/ 0 w 1981202"/>
              <a:gd name="connsiteY0" fmla="*/ 7134085 h 7134085"/>
              <a:gd name="connsiteX1" fmla="*/ 2 w 1981202"/>
              <a:gd name="connsiteY1" fmla="*/ 5838686 h 7134085"/>
              <a:gd name="connsiteX2" fmla="*/ 400113 w 1981202"/>
              <a:gd name="connsiteY2" fmla="*/ 3276601 h 7134085"/>
              <a:gd name="connsiteX3" fmla="*/ 990600 w 1981202"/>
              <a:gd name="connsiteY3" fmla="*/ 0 h 7134085"/>
              <a:gd name="connsiteX4" fmla="*/ 1695512 w 1981202"/>
              <a:gd name="connsiteY4" fmla="*/ 3476486 h 7134085"/>
              <a:gd name="connsiteX5" fmla="*/ 1981202 w 1981202"/>
              <a:gd name="connsiteY5" fmla="*/ 6524486 h 7134085"/>
              <a:gd name="connsiteX6" fmla="*/ 1981200 w 1981202"/>
              <a:gd name="connsiteY6" fmla="*/ 7134085 h 7134085"/>
              <a:gd name="connsiteX7" fmla="*/ 0 w 1981202"/>
              <a:gd name="connsiteY7" fmla="*/ 7134085 h 7134085"/>
              <a:gd name="connsiteX0" fmla="*/ 0 w 2152713"/>
              <a:gd name="connsiteY0" fmla="*/ 7134085 h 7134085"/>
              <a:gd name="connsiteX1" fmla="*/ 2 w 2152713"/>
              <a:gd name="connsiteY1" fmla="*/ 5838686 h 7134085"/>
              <a:gd name="connsiteX2" fmla="*/ 400113 w 2152713"/>
              <a:gd name="connsiteY2" fmla="*/ 3276601 h 7134085"/>
              <a:gd name="connsiteX3" fmla="*/ 990600 w 2152713"/>
              <a:gd name="connsiteY3" fmla="*/ 0 h 7134085"/>
              <a:gd name="connsiteX4" fmla="*/ 1695512 w 2152713"/>
              <a:gd name="connsiteY4" fmla="*/ 3476486 h 7134085"/>
              <a:gd name="connsiteX5" fmla="*/ 2152713 w 2152713"/>
              <a:gd name="connsiteY5" fmla="*/ 6524486 h 7134085"/>
              <a:gd name="connsiteX6" fmla="*/ 1981200 w 2152713"/>
              <a:gd name="connsiteY6" fmla="*/ 7134085 h 7134085"/>
              <a:gd name="connsiteX7" fmla="*/ 0 w 2152713"/>
              <a:gd name="connsiteY7"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95512 w 2152713"/>
              <a:gd name="connsiteY4" fmla="*/ 3476486 h 7134085"/>
              <a:gd name="connsiteX5" fmla="*/ 2152713 w 2152713"/>
              <a:gd name="connsiteY5" fmla="*/ 6524486 h 7134085"/>
              <a:gd name="connsiteX6" fmla="*/ 1981200 w 2152713"/>
              <a:gd name="connsiteY6" fmla="*/ 7134085 h 7134085"/>
              <a:gd name="connsiteX7" fmla="*/ 0 w 2152713"/>
              <a:gd name="connsiteY7"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463281 w 2152713"/>
              <a:gd name="connsiteY4" fmla="*/ 2445971 h 7134085"/>
              <a:gd name="connsiteX5" fmla="*/ 1695512 w 2152713"/>
              <a:gd name="connsiteY5" fmla="*/ 3476486 h 7134085"/>
              <a:gd name="connsiteX6" fmla="*/ 2152713 w 2152713"/>
              <a:gd name="connsiteY6" fmla="*/ 6524486 h 7134085"/>
              <a:gd name="connsiteX7" fmla="*/ 1981200 w 2152713"/>
              <a:gd name="connsiteY7" fmla="*/ 7134085 h 7134085"/>
              <a:gd name="connsiteX8" fmla="*/ 0 w 2152713"/>
              <a:gd name="connsiteY8"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19310 w 2152713"/>
              <a:gd name="connsiteY4" fmla="*/ 2257285 h 7134085"/>
              <a:gd name="connsiteX5" fmla="*/ 1695512 w 2152713"/>
              <a:gd name="connsiteY5" fmla="*/ 3476486 h 7134085"/>
              <a:gd name="connsiteX6" fmla="*/ 2152713 w 2152713"/>
              <a:gd name="connsiteY6" fmla="*/ 6524486 h 7134085"/>
              <a:gd name="connsiteX7" fmla="*/ 1981200 w 2152713"/>
              <a:gd name="connsiteY7" fmla="*/ 7134085 h 7134085"/>
              <a:gd name="connsiteX8" fmla="*/ 0 w 2152713"/>
              <a:gd name="connsiteY8"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19310 w 2152713"/>
              <a:gd name="connsiteY4" fmla="*/ 2257285 h 7134085"/>
              <a:gd name="connsiteX5" fmla="*/ 1695512 w 2152713"/>
              <a:gd name="connsiteY5" fmla="*/ 3476486 h 7134085"/>
              <a:gd name="connsiteX6" fmla="*/ 1971281 w 2152713"/>
              <a:gd name="connsiteY6" fmla="*/ 5203685 h 7134085"/>
              <a:gd name="connsiteX7" fmla="*/ 2152713 w 2152713"/>
              <a:gd name="connsiteY7" fmla="*/ 6524486 h 7134085"/>
              <a:gd name="connsiteX8" fmla="*/ 1981200 w 2152713"/>
              <a:gd name="connsiteY8" fmla="*/ 7134085 h 7134085"/>
              <a:gd name="connsiteX9" fmla="*/ 0 w 2152713"/>
              <a:gd name="connsiteY9"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19310 w 2152713"/>
              <a:gd name="connsiteY4" fmla="*/ 2257285 h 7134085"/>
              <a:gd name="connsiteX5" fmla="*/ 1695512 w 2152713"/>
              <a:gd name="connsiteY5" fmla="*/ 3476486 h 7134085"/>
              <a:gd name="connsiteX6" fmla="*/ 1847910 w 2152713"/>
              <a:gd name="connsiteY6" fmla="*/ 5229085 h 7134085"/>
              <a:gd name="connsiteX7" fmla="*/ 2152713 w 2152713"/>
              <a:gd name="connsiteY7" fmla="*/ 6524486 h 7134085"/>
              <a:gd name="connsiteX8" fmla="*/ 1981200 w 2152713"/>
              <a:gd name="connsiteY8" fmla="*/ 7134085 h 7134085"/>
              <a:gd name="connsiteX9" fmla="*/ 0 w 2152713"/>
              <a:gd name="connsiteY9"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853681 w 2152713"/>
              <a:gd name="connsiteY3" fmla="*/ 631685 h 7134085"/>
              <a:gd name="connsiteX4" fmla="*/ 990600 w 2152713"/>
              <a:gd name="connsiteY4" fmla="*/ 0 h 7134085"/>
              <a:gd name="connsiteX5" fmla="*/ 1619310 w 2152713"/>
              <a:gd name="connsiteY5" fmla="*/ 2257285 h 7134085"/>
              <a:gd name="connsiteX6" fmla="*/ 1695512 w 2152713"/>
              <a:gd name="connsiteY6" fmla="*/ 3476486 h 7134085"/>
              <a:gd name="connsiteX7" fmla="*/ 1847910 w 2152713"/>
              <a:gd name="connsiteY7" fmla="*/ 5229085 h 7134085"/>
              <a:gd name="connsiteX8" fmla="*/ 2152713 w 2152713"/>
              <a:gd name="connsiteY8" fmla="*/ 6524486 h 7134085"/>
              <a:gd name="connsiteX9" fmla="*/ 1981200 w 2152713"/>
              <a:gd name="connsiteY9" fmla="*/ 7134085 h 7134085"/>
              <a:gd name="connsiteX10" fmla="*/ 0 w 2152713"/>
              <a:gd name="connsiteY10"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672033 w 2152713"/>
              <a:gd name="connsiteY3" fmla="*/ 504685 h 7134085"/>
              <a:gd name="connsiteX4" fmla="*/ 990600 w 2152713"/>
              <a:gd name="connsiteY4" fmla="*/ 0 h 7134085"/>
              <a:gd name="connsiteX5" fmla="*/ 1619310 w 2152713"/>
              <a:gd name="connsiteY5" fmla="*/ 2257285 h 7134085"/>
              <a:gd name="connsiteX6" fmla="*/ 1695512 w 2152713"/>
              <a:gd name="connsiteY6" fmla="*/ 3476486 h 7134085"/>
              <a:gd name="connsiteX7" fmla="*/ 1847910 w 2152713"/>
              <a:gd name="connsiteY7" fmla="*/ 5229085 h 7134085"/>
              <a:gd name="connsiteX8" fmla="*/ 2152713 w 2152713"/>
              <a:gd name="connsiteY8" fmla="*/ 6524486 h 7134085"/>
              <a:gd name="connsiteX9" fmla="*/ 1981200 w 2152713"/>
              <a:gd name="connsiteY9" fmla="*/ 7134085 h 7134085"/>
              <a:gd name="connsiteX10" fmla="*/ 0 w 2152713"/>
              <a:gd name="connsiteY10"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672033 w 2152713"/>
              <a:gd name="connsiteY3" fmla="*/ 504685 h 7134085"/>
              <a:gd name="connsiteX4" fmla="*/ 990600 w 2152713"/>
              <a:gd name="connsiteY4" fmla="*/ 0 h 7134085"/>
              <a:gd name="connsiteX5" fmla="*/ 1114939 w 2152713"/>
              <a:gd name="connsiteY5" fmla="*/ 515571 h 7134085"/>
              <a:gd name="connsiteX6" fmla="*/ 1619310 w 2152713"/>
              <a:gd name="connsiteY6" fmla="*/ 2257285 h 7134085"/>
              <a:gd name="connsiteX7" fmla="*/ 1695512 w 2152713"/>
              <a:gd name="connsiteY7" fmla="*/ 3476486 h 7134085"/>
              <a:gd name="connsiteX8" fmla="*/ 1847910 w 2152713"/>
              <a:gd name="connsiteY8" fmla="*/ 5229085 h 7134085"/>
              <a:gd name="connsiteX9" fmla="*/ 2152713 w 2152713"/>
              <a:gd name="connsiteY9" fmla="*/ 6524486 h 7134085"/>
              <a:gd name="connsiteX10" fmla="*/ 1981200 w 2152713"/>
              <a:gd name="connsiteY10" fmla="*/ 7134085 h 7134085"/>
              <a:gd name="connsiteX11" fmla="*/ 0 w 2152713"/>
              <a:gd name="connsiteY11"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672033 w 2152713"/>
              <a:gd name="connsiteY3" fmla="*/ 504685 h 7134085"/>
              <a:gd name="connsiteX4" fmla="*/ 990600 w 2152713"/>
              <a:gd name="connsiteY4" fmla="*/ 0 h 7134085"/>
              <a:gd name="connsiteX5" fmla="*/ 1281633 w 2152713"/>
              <a:gd name="connsiteY5" fmla="*/ 228600 h 7134085"/>
              <a:gd name="connsiteX6" fmla="*/ 1619310 w 2152713"/>
              <a:gd name="connsiteY6" fmla="*/ 2257285 h 7134085"/>
              <a:gd name="connsiteX7" fmla="*/ 1695512 w 2152713"/>
              <a:gd name="connsiteY7" fmla="*/ 3476486 h 7134085"/>
              <a:gd name="connsiteX8" fmla="*/ 1847910 w 2152713"/>
              <a:gd name="connsiteY8" fmla="*/ 5229085 h 7134085"/>
              <a:gd name="connsiteX9" fmla="*/ 2152713 w 2152713"/>
              <a:gd name="connsiteY9" fmla="*/ 6524486 h 7134085"/>
              <a:gd name="connsiteX10" fmla="*/ 1981200 w 2152713"/>
              <a:gd name="connsiteY10" fmla="*/ 7134085 h 7134085"/>
              <a:gd name="connsiteX11" fmla="*/ 0 w 2152713"/>
              <a:gd name="connsiteY11" fmla="*/ 7134085 h 713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2713" h="7134085">
                <a:moveTo>
                  <a:pt x="0" y="7134085"/>
                </a:moveTo>
                <a:cubicBezTo>
                  <a:pt x="1" y="6702285"/>
                  <a:pt x="1" y="6270486"/>
                  <a:pt x="2" y="5838686"/>
                </a:cubicBezTo>
                <a:lnTo>
                  <a:pt x="247710" y="3276600"/>
                </a:lnTo>
                <a:lnTo>
                  <a:pt x="672033" y="504685"/>
                </a:lnTo>
                <a:lnTo>
                  <a:pt x="990600" y="0"/>
                </a:lnTo>
                <a:lnTo>
                  <a:pt x="1281633" y="228600"/>
                </a:lnTo>
                <a:lnTo>
                  <a:pt x="1619310" y="2257285"/>
                </a:lnTo>
                <a:lnTo>
                  <a:pt x="1695512" y="3476486"/>
                </a:lnTo>
                <a:lnTo>
                  <a:pt x="1847910" y="5229085"/>
                </a:lnTo>
                <a:lnTo>
                  <a:pt x="2152713" y="6524486"/>
                </a:lnTo>
                <a:cubicBezTo>
                  <a:pt x="2152712" y="6727686"/>
                  <a:pt x="1981201" y="6930885"/>
                  <a:pt x="1981200" y="7134085"/>
                </a:cubicBezTo>
                <a:lnTo>
                  <a:pt x="0" y="7134085"/>
                </a:lnTo>
                <a:close/>
              </a:path>
            </a:pathLst>
          </a:custGeom>
          <a:gradFill>
            <a:gsLst>
              <a:gs pos="0">
                <a:srgbClr val="FFF200">
                  <a:alpha val="23000"/>
                </a:srgbClr>
              </a:gs>
              <a:gs pos="45000">
                <a:srgbClr val="FF7A00">
                  <a:alpha val="32000"/>
                </a:srgbClr>
              </a:gs>
              <a:gs pos="70000">
                <a:srgbClr val="FF0300">
                  <a:alpha val="30000"/>
                </a:srgbClr>
              </a:gs>
              <a:gs pos="100000">
                <a:srgbClr val="4D0808">
                  <a:alpha val="15000"/>
                </a:srgbClr>
              </a:gs>
            </a:gsLst>
            <a:lin ang="162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p:nvPr/>
        </p:nvCxnSpPr>
        <p:spPr>
          <a:xfrm>
            <a:off x="8149770" y="685800"/>
            <a:ext cx="805542" cy="0"/>
          </a:xfrm>
          <a:prstGeom prst="line">
            <a:avLst/>
          </a:prstGeom>
          <a:ln w="31750">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8077200" y="1015031"/>
            <a:ext cx="990600" cy="400110"/>
          </a:xfrm>
          <a:prstGeom prst="rect">
            <a:avLst/>
          </a:prstGeom>
          <a:noFill/>
        </p:spPr>
        <p:txBody>
          <a:bodyPr wrap="square" rtlCol="0">
            <a:spAutoFit/>
          </a:bodyPr>
          <a:lstStyle/>
          <a:p>
            <a:r>
              <a:rPr lang="en-US" sz="2000" b="1" dirty="0" smtClean="0"/>
              <a:t>South</a:t>
            </a:r>
            <a:endParaRPr lang="en-US" sz="2000" b="1" dirty="0"/>
          </a:p>
        </p:txBody>
      </p:sp>
      <p:sp>
        <p:nvSpPr>
          <p:cNvPr id="33" name="TextBox 32"/>
          <p:cNvSpPr txBox="1"/>
          <p:nvPr/>
        </p:nvSpPr>
        <p:spPr>
          <a:xfrm>
            <a:off x="8897256" y="485745"/>
            <a:ext cx="304800" cy="400110"/>
          </a:xfrm>
          <a:prstGeom prst="rect">
            <a:avLst/>
          </a:prstGeom>
          <a:noFill/>
        </p:spPr>
        <p:txBody>
          <a:bodyPr wrap="square" rtlCol="0">
            <a:spAutoFit/>
          </a:bodyPr>
          <a:lstStyle/>
          <a:p>
            <a:r>
              <a:rPr lang="en-US" sz="2000" b="1" dirty="0" smtClean="0"/>
              <a:t>E</a:t>
            </a:r>
            <a:endParaRPr lang="en-US" sz="2000" b="1" dirty="0"/>
          </a:p>
        </p:txBody>
      </p:sp>
      <p:sp>
        <p:nvSpPr>
          <p:cNvPr id="34" name="TextBox 33"/>
          <p:cNvSpPr txBox="1"/>
          <p:nvPr/>
        </p:nvSpPr>
        <p:spPr>
          <a:xfrm>
            <a:off x="7805058" y="482598"/>
            <a:ext cx="304800" cy="400110"/>
          </a:xfrm>
          <a:prstGeom prst="rect">
            <a:avLst/>
          </a:prstGeom>
          <a:noFill/>
        </p:spPr>
        <p:txBody>
          <a:bodyPr wrap="square" rtlCol="0">
            <a:spAutoFit/>
          </a:bodyPr>
          <a:lstStyle/>
          <a:p>
            <a:r>
              <a:rPr lang="en-US" sz="2000" b="1" dirty="0" smtClean="0"/>
              <a:t>W</a:t>
            </a:r>
            <a:endParaRPr lang="en-US" sz="2000" b="1" dirty="0"/>
          </a:p>
        </p:txBody>
      </p:sp>
      <p:pic>
        <p:nvPicPr>
          <p:cNvPr id="35" name="Picture 34" descr="semi-accident-paseobridge.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a:xfrm>
            <a:off x="7134085" y="4241359"/>
            <a:ext cx="1438415" cy="2590799"/>
          </a:xfrm>
          <a:prstGeom prst="rect">
            <a:avLst/>
          </a:prstGeom>
        </p:spPr>
      </p:pic>
      <p:sp>
        <p:nvSpPr>
          <p:cNvPr id="29" name="TextBox 28"/>
          <p:cNvSpPr txBox="1"/>
          <p:nvPr/>
        </p:nvSpPr>
        <p:spPr>
          <a:xfrm>
            <a:off x="5562600" y="5819745"/>
            <a:ext cx="990600" cy="400110"/>
          </a:xfrm>
          <a:prstGeom prst="rect">
            <a:avLst/>
          </a:prstGeom>
          <a:noFill/>
        </p:spPr>
        <p:txBody>
          <a:bodyPr wrap="square" rtlCol="0">
            <a:spAutoFit/>
          </a:bodyPr>
          <a:lstStyle/>
          <a:p>
            <a:r>
              <a:rPr lang="en-US" sz="2000" b="1" dirty="0"/>
              <a:t>6</a:t>
            </a:r>
            <a:r>
              <a:rPr lang="en-US" sz="2000" b="1" dirty="0" smtClean="0"/>
              <a:t> KPH</a:t>
            </a:r>
            <a:endParaRPr lang="en-US" sz="2000" b="1"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Exercise</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Shelter in Place</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rmAutofit fontScale="25000" lnSpcReduction="20000"/>
          </a:bodyPr>
          <a:lstStyle/>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11200" b="1" dirty="0" smtClean="0">
                <a:solidFill>
                  <a:schemeClr val="bg1"/>
                </a:solidFill>
                <a:effectLst>
                  <a:outerShdw blurRad="50800" dist="50800" dir="2700000" algn="tl" rotWithShape="0">
                    <a:srgbClr val="000000"/>
                  </a:outerShdw>
                </a:effectLst>
                <a:latin typeface="Calibri" pitchFamily="34" charset="0"/>
              </a:rPr>
              <a:t>Turn off Air Conditioning</a:t>
            </a:r>
            <a:endParaRPr lang="en-US" sz="11200" b="1" dirty="0">
              <a:solidFill>
                <a:schemeClr val="bg1"/>
              </a:solidFill>
              <a:effectLst>
                <a:outerShdw blurRad="50800" dist="50800" dir="2700000" algn="tl" rotWithShape="0">
                  <a:srgbClr val="000000"/>
                </a:outerShdw>
              </a:effectLst>
              <a:latin typeface="Calibri" pitchFamily="34" charset="0"/>
            </a:endParaRP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11200" b="1" dirty="0" smtClean="0">
                <a:solidFill>
                  <a:schemeClr val="bg1"/>
                </a:solidFill>
                <a:effectLst>
                  <a:outerShdw blurRad="50800" dist="50800" dir="2700000" algn="tl" rotWithShape="0">
                    <a:srgbClr val="000000"/>
                  </a:outerShdw>
                </a:effectLst>
                <a:latin typeface="Calibri" pitchFamily="34" charset="0"/>
              </a:rPr>
              <a:t>Close doors &amp; windows</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11200" b="1" dirty="0" smtClean="0">
                <a:solidFill>
                  <a:schemeClr val="bg1"/>
                </a:solidFill>
                <a:effectLst>
                  <a:outerShdw blurRad="50800" dist="50800" dir="2700000" algn="tl" rotWithShape="0">
                    <a:srgbClr val="000000"/>
                  </a:outerShdw>
                </a:effectLst>
                <a:latin typeface="Calibri" pitchFamily="34" charset="0"/>
              </a:rPr>
              <a:t>Seal windows, doors, fans &amp; vents with plastic</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11200" b="1" dirty="0" smtClean="0">
                <a:solidFill>
                  <a:schemeClr val="bg1"/>
                </a:solidFill>
                <a:effectLst>
                  <a:outerShdw blurRad="50800" dist="50800" dir="2700000" algn="tl" rotWithShape="0">
                    <a:srgbClr val="000000"/>
                  </a:outerShdw>
                </a:effectLst>
                <a:latin typeface="Calibri" pitchFamily="34" charset="0"/>
              </a:rPr>
              <a:t>Stay inside</a:t>
            </a:r>
          </a:p>
          <a:p>
            <a:pPr marL="274320" marR="0" lvl="0" indent="-27432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en-US" sz="11200" b="1" smtClean="0">
                <a:solidFill>
                  <a:schemeClr val="bg1"/>
                </a:solidFill>
                <a:effectLst>
                  <a:outerShdw blurRad="50800" dist="50800" dir="2700000" algn="tl" rotWithShape="0">
                    <a:srgbClr val="000000"/>
                  </a:outerShdw>
                </a:effectLst>
                <a:latin typeface="Calibri" pitchFamily="34" charset="0"/>
              </a:rPr>
              <a:t>Use wet </a:t>
            </a:r>
            <a:r>
              <a:rPr lang="en-US" sz="11200" b="1" dirty="0" smtClean="0">
                <a:solidFill>
                  <a:schemeClr val="bg1"/>
                </a:solidFill>
                <a:effectLst>
                  <a:outerShdw blurRad="50800" dist="50800" dir="2700000" algn="tl" rotWithShape="0">
                    <a:srgbClr val="000000"/>
                  </a:outerShdw>
                </a:effectLst>
                <a:latin typeface="Calibri" pitchFamily="34" charset="0"/>
              </a:rPr>
              <a:t>clothes to cover mouths</a:t>
            </a: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7" name="Picture 2" descr="http://www.sedgwickcounty.org/readytorespond/images/shelter_in_place.gif"/>
          <p:cNvPicPr>
            <a:picLocks noChangeAspect="1" noChangeArrowheads="1"/>
          </p:cNvPicPr>
          <p:nvPr/>
        </p:nvPicPr>
        <p:blipFill>
          <a:blip r:embed="rId3" cstate="screen"/>
          <a:srcRect/>
          <a:stretch>
            <a:fillRect/>
          </a:stretch>
        </p:blipFill>
        <p:spPr bwMode="auto">
          <a:xfrm>
            <a:off x="5105400" y="1371600"/>
            <a:ext cx="3505200"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lide Number Placeholder 10"/>
          <p:cNvSpPr>
            <a:spLocks noGrp="1"/>
          </p:cNvSpPr>
          <p:nvPr>
            <p:ph type="sldNum" sz="quarter" idx="12"/>
          </p:nvPr>
        </p:nvSpPr>
        <p:spPr/>
        <p:txBody>
          <a:bodyPr/>
          <a:lstStyle/>
          <a:p>
            <a:fld id="{09F307A9-962B-D343-AB25-FB6922D86A32}" type="slidenum">
              <a:rPr lang="en-US" smtClean="0"/>
              <a:pPr/>
              <a:t>98</a:t>
            </a:fld>
            <a:endParaRPr lang="en-US" dirty="0"/>
          </a:p>
        </p:txBody>
      </p:sp>
    </p:spTree>
    <p:extLst>
      <p:ext uri="{BB962C8B-B14F-4D97-AF65-F5344CB8AC3E}">
        <p14:creationId xmlns:p14="http://schemas.microsoft.com/office/powerpoint/2010/main" xmlns="" val="1525150265"/>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152400"/>
            <a:ext cx="6400800" cy="1524000"/>
          </a:xfrm>
        </p:spPr>
        <p:txBody>
          <a:bodyPr>
            <a:normAutofit fontScale="92500" lnSpcReduction="20000"/>
          </a:bodyPr>
          <a:lstStyle/>
          <a:p>
            <a:r>
              <a:rPr lang="en-US" dirty="0" smtClean="0"/>
              <a:t>Community Based Disaster Response</a:t>
            </a:r>
            <a:endParaRPr lang="en-US" dirty="0"/>
          </a:p>
        </p:txBody>
      </p:sp>
    </p:spTree>
    <p:extLst>
      <p:ext uri="{BB962C8B-B14F-4D97-AF65-F5344CB8AC3E}">
        <p14:creationId xmlns:p14="http://schemas.microsoft.com/office/powerpoint/2010/main" xmlns="" val="2087328408"/>
      </p:ext>
    </p:extLst>
  </p:cSld>
  <p:clrMapOvr>
    <a:masterClrMapping/>
  </p:clrMapOvr>
  <p:timing>
    <p:tnLst>
      <p:par>
        <p:cTn id="1" dur="indefinite" restart="never" nodeType="tmRoot"/>
      </p:par>
    </p:tnLst>
  </p:timing>
</p:sld>
</file>

<file path=ppt/theme/theme1.xml><?xml version="1.0" encoding="utf-8"?>
<a:theme xmlns:a="http://schemas.openxmlformats.org/drawingml/2006/main" name="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Houston Training ver 9 5-29-09 v2</Template>
  <TotalTime>30946</TotalTime>
  <Words>14188</Words>
  <Application>Microsoft Macintosh PowerPoint</Application>
  <PresentationFormat>On-screen Show (4:3)</PresentationFormat>
  <Paragraphs>1848</Paragraphs>
  <Slides>118</Slides>
  <Notes>100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118</vt:i4>
      </vt:variant>
    </vt:vector>
  </HeadingPairs>
  <TitlesOfParts>
    <vt:vector size="120" baseType="lpstr">
      <vt:lpstr>IDR Theme</vt:lpstr>
      <vt:lpstr>Acrobat Document</vt:lpstr>
      <vt:lpstr>Slide 1</vt:lpstr>
      <vt:lpstr>IDRN 1100</vt:lpstr>
      <vt:lpstr>Disaster Preparedness</vt:lpstr>
      <vt:lpstr>IDRN Courses</vt:lpstr>
      <vt:lpstr>Objectives</vt:lpstr>
      <vt:lpstr>Why Prepare?</vt:lpstr>
      <vt:lpstr>The Last 10 Years</vt:lpstr>
      <vt:lpstr>Slide 8</vt:lpstr>
      <vt:lpstr>Some Natural Disasters are Increasing</vt:lpstr>
      <vt:lpstr>Slide 10</vt:lpstr>
      <vt:lpstr>Slide 11</vt:lpstr>
      <vt:lpstr>It can’t happen to me..</vt:lpstr>
      <vt:lpstr>Slide 13</vt:lpstr>
      <vt:lpstr>When Will Help Arrive?</vt:lpstr>
      <vt:lpstr>Don’t Expect Help</vt:lpstr>
      <vt:lpstr>Are you ready?</vt:lpstr>
      <vt:lpstr>BE READY!</vt:lpstr>
      <vt:lpstr>Be Ready!</vt:lpstr>
      <vt:lpstr>Be Aware</vt:lpstr>
      <vt:lpstr>What is the definition of a disaster</vt:lpstr>
      <vt:lpstr>What is the definition of a disaster</vt:lpstr>
      <vt:lpstr>Slide 22</vt:lpstr>
      <vt:lpstr>Slide 23</vt:lpstr>
      <vt:lpstr>Is it a disaster if?</vt:lpstr>
      <vt:lpstr>Impact</vt:lpstr>
      <vt:lpstr>Slide 26</vt:lpstr>
      <vt:lpstr>Slide 27</vt:lpstr>
      <vt:lpstr>Disaster Risk Reduction</vt:lpstr>
      <vt:lpstr>Slide 29</vt:lpstr>
      <vt:lpstr>Slide 30</vt:lpstr>
      <vt:lpstr>Slide 31</vt:lpstr>
      <vt:lpstr>Slide 32</vt:lpstr>
      <vt:lpstr>Slide 33</vt:lpstr>
      <vt:lpstr>Slide 34</vt:lpstr>
      <vt:lpstr>Slide 35</vt:lpstr>
      <vt:lpstr>Activity – Hazard Map</vt:lpstr>
      <vt:lpstr>Slide 37</vt:lpstr>
      <vt:lpstr>Make A Plan</vt:lpstr>
      <vt:lpstr>Disaster Mentality</vt:lpstr>
      <vt:lpstr>Slide 40</vt:lpstr>
      <vt:lpstr>Family Preparedness Plan</vt:lpstr>
      <vt:lpstr>Family Preparedness Plan</vt:lpstr>
      <vt:lpstr>EVAC/SIP</vt:lpstr>
      <vt:lpstr>Slide 44</vt:lpstr>
      <vt:lpstr>Slide 45</vt:lpstr>
      <vt:lpstr>Slide 46</vt:lpstr>
      <vt:lpstr>Slide 47</vt:lpstr>
      <vt:lpstr>Slide 48</vt:lpstr>
      <vt:lpstr>Slide 49</vt:lpstr>
      <vt:lpstr>Slide 50</vt:lpstr>
      <vt:lpstr>EVACUATION</vt:lpstr>
      <vt:lpstr>First Aid</vt:lpstr>
      <vt:lpstr>Have a Plan</vt:lpstr>
      <vt:lpstr>Slide 54</vt:lpstr>
      <vt:lpstr>Slide 55</vt:lpstr>
      <vt:lpstr>Slide 56</vt:lpstr>
      <vt:lpstr>Slide 57</vt:lpstr>
      <vt:lpstr>Slide 58</vt:lpstr>
      <vt:lpstr>Slide 59</vt:lpstr>
      <vt:lpstr>Get A Kit</vt:lpstr>
      <vt:lpstr>Get a Kit</vt:lpstr>
      <vt:lpstr>Evacuation Kit</vt:lpstr>
      <vt:lpstr>Activity – Go Bag</vt:lpstr>
      <vt:lpstr>Slide 64</vt:lpstr>
      <vt:lpstr>Slide 65</vt:lpstr>
      <vt:lpstr>Slide 66</vt:lpstr>
      <vt:lpstr>Slide 67</vt:lpstr>
      <vt:lpstr>Slide 68</vt:lpstr>
      <vt:lpstr>Slide 69</vt:lpstr>
      <vt:lpstr>Slide 70</vt:lpstr>
      <vt:lpstr>Activity</vt:lpstr>
      <vt:lpstr>Slide 72</vt:lpstr>
      <vt:lpstr>Slide 73</vt:lpstr>
      <vt:lpstr>Slide 74</vt:lpstr>
      <vt:lpstr>Slide 75</vt:lpstr>
      <vt:lpstr>Survival</vt:lpstr>
      <vt:lpstr>Slide 77</vt:lpstr>
      <vt:lpstr>Slide 78</vt:lpstr>
      <vt:lpstr>Slide 79</vt:lpstr>
      <vt:lpstr>Slide 80</vt:lpstr>
      <vt:lpstr>Slide 81</vt:lpstr>
      <vt:lpstr>Slide 82</vt:lpstr>
      <vt:lpstr>Slide 83</vt:lpstr>
      <vt:lpstr>Activity</vt:lpstr>
      <vt:lpstr>Slide 85</vt:lpstr>
      <vt:lpstr>Slide 86</vt:lpstr>
      <vt:lpstr>Slide 87</vt:lpstr>
      <vt:lpstr>Slide 88</vt:lpstr>
      <vt:lpstr>Slide 89</vt:lpstr>
      <vt:lpstr>Slide 90</vt:lpstr>
      <vt:lpstr>Slide 91</vt:lpstr>
      <vt:lpstr>Slide 92</vt:lpstr>
      <vt:lpstr>Slide 93</vt:lpstr>
      <vt:lpstr>Exercise</vt:lpstr>
      <vt:lpstr>Exercise</vt:lpstr>
      <vt:lpstr>Slide 96</vt:lpstr>
      <vt:lpstr>Slide 97</vt:lpstr>
      <vt:lpstr>Slide 98</vt:lpstr>
      <vt:lpstr>Slide 99</vt:lpstr>
      <vt:lpstr>Disaster Cycle</vt:lpstr>
      <vt:lpstr>Slide 101</vt:lpstr>
      <vt:lpstr>Disasters are Local</vt:lpstr>
      <vt:lpstr>   HFA Mandate for DRR</vt:lpstr>
      <vt:lpstr>Have a Plan</vt:lpstr>
      <vt:lpstr>Slide 105</vt:lpstr>
      <vt:lpstr>Slide 106</vt:lpstr>
      <vt:lpstr>Global Response Infrastructure</vt:lpstr>
      <vt:lpstr>IDRN</vt:lpstr>
      <vt:lpstr>IDRN</vt:lpstr>
      <vt:lpstr>IDRN</vt:lpstr>
      <vt:lpstr>Slide 111</vt:lpstr>
      <vt:lpstr>Slide 112</vt:lpstr>
      <vt:lpstr>Slide 113</vt:lpstr>
      <vt:lpstr>Slide 114</vt:lpstr>
      <vt:lpstr>Sample Training Locations:</vt:lpstr>
      <vt:lpstr>Engaging Across the Globe in in 7 years</vt:lpstr>
      <vt:lpstr>Slide 117</vt:lpstr>
      <vt:lpstr>Slide 118</vt:lpstr>
    </vt:vector>
  </TitlesOfParts>
  <Company>HISG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Test PowerPoint</dc:title>
  <dc:creator>Matt Wallace</dc:creator>
  <cp:lastModifiedBy>Inban</cp:lastModifiedBy>
  <cp:revision>509</cp:revision>
  <cp:lastPrinted>2011-11-29T21:56:36Z</cp:lastPrinted>
  <dcterms:created xsi:type="dcterms:W3CDTF">2010-12-27T02:02:39Z</dcterms:created>
  <dcterms:modified xsi:type="dcterms:W3CDTF">2015-04-20T05:32:58Z</dcterms:modified>
</cp:coreProperties>
</file>